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014" y="-270"/>
      </p:cViewPr>
      <p:guideLst>
        <p:guide orient="horz" pos="1620"/>
        <p:guide orient="horz" pos="169"/>
        <p:guide orient="horz" pos="3072"/>
        <p:guide pos="2880"/>
        <p:guide pos="5556"/>
        <p:guide pos="204"/>
        <p:guide pos="2653"/>
        <p:guide pos="310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BE5E1-4963-4531-AF9A-6749E47D686C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0F14-050D-4820-8414-F9A4B07011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664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BE5E1-4963-4531-AF9A-6749E47D686C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0F14-050D-4820-8414-F9A4B07011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362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BE5E1-4963-4531-AF9A-6749E47D686C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0F14-050D-4820-8414-F9A4B07011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167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BE5E1-4963-4531-AF9A-6749E47D686C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0F14-050D-4820-8414-F9A4B07011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995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BE5E1-4963-4531-AF9A-6749E47D686C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0F14-050D-4820-8414-F9A4B07011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916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BE5E1-4963-4531-AF9A-6749E47D686C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0F14-050D-4820-8414-F9A4B07011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77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BE5E1-4963-4531-AF9A-6749E47D686C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0F14-050D-4820-8414-F9A4B07011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33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BE5E1-4963-4531-AF9A-6749E47D686C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0F14-050D-4820-8414-F9A4B07011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861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BE5E1-4963-4531-AF9A-6749E47D686C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0F14-050D-4820-8414-F9A4B07011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299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BE5E1-4963-4531-AF9A-6749E47D686C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0F14-050D-4820-8414-F9A4B07011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033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BE5E1-4963-4531-AF9A-6749E47D686C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0F14-050D-4820-8414-F9A4B07011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108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BE5E1-4963-4531-AF9A-6749E47D686C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2F0F14-050D-4820-8414-F9A4B07011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634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74.png"/><Relationship Id="rId3" Type="http://schemas.openxmlformats.org/officeDocument/2006/relationships/image" Target="../media/image2.png"/><Relationship Id="rId7" Type="http://schemas.openxmlformats.org/officeDocument/2006/relationships/image" Target="../media/image70.png"/><Relationship Id="rId12" Type="http://schemas.openxmlformats.org/officeDocument/2006/relationships/image" Target="../media/image65.png"/><Relationship Id="rId2" Type="http://schemas.openxmlformats.org/officeDocument/2006/relationships/image" Target="../media/image66.png"/><Relationship Id="rId16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11" Type="http://schemas.openxmlformats.org/officeDocument/2006/relationships/image" Target="../media/image610.png"/><Relationship Id="rId5" Type="http://schemas.openxmlformats.org/officeDocument/2006/relationships/image" Target="../media/image68.png"/><Relationship Id="rId15" Type="http://schemas.openxmlformats.org/officeDocument/2006/relationships/image" Target="../media/image76.png"/><Relationship Id="rId10" Type="http://schemas.openxmlformats.org/officeDocument/2006/relationships/image" Target="../media/image73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Relationship Id="rId14" Type="http://schemas.openxmlformats.org/officeDocument/2006/relationships/image" Target="../media/image7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2.png"/><Relationship Id="rId7" Type="http://schemas.openxmlformats.org/officeDocument/2006/relationships/image" Target="../media/image78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11" Type="http://schemas.openxmlformats.org/officeDocument/2006/relationships/image" Target="../media/image82.png"/><Relationship Id="rId5" Type="http://schemas.openxmlformats.org/officeDocument/2006/relationships/image" Target="../media/image70.png"/><Relationship Id="rId15" Type="http://schemas.openxmlformats.org/officeDocument/2006/relationships/image" Target="../media/image610.png"/><Relationship Id="rId10" Type="http://schemas.openxmlformats.org/officeDocument/2006/relationships/image" Target="../media/image81.png"/><Relationship Id="rId4" Type="http://schemas.openxmlformats.org/officeDocument/2006/relationships/image" Target="../media/image68.png"/><Relationship Id="rId9" Type="http://schemas.openxmlformats.org/officeDocument/2006/relationships/image" Target="../media/image80.png"/><Relationship Id="rId14" Type="http://schemas.openxmlformats.org/officeDocument/2006/relationships/image" Target="../media/image65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2.png"/><Relationship Id="rId2" Type="http://schemas.openxmlformats.org/officeDocument/2006/relationships/image" Target="../media/image18.pn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0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18" Type="http://schemas.openxmlformats.org/officeDocument/2006/relationships/image" Target="../media/image6.png"/><Relationship Id="rId26" Type="http://schemas.openxmlformats.org/officeDocument/2006/relationships/image" Target="../media/image14.png"/><Relationship Id="rId21" Type="http://schemas.openxmlformats.org/officeDocument/2006/relationships/image" Target="../media/image9.png"/><Relationship Id="rId7" Type="http://schemas.openxmlformats.org/officeDocument/2006/relationships/image" Target="../media/image49.png"/><Relationship Id="rId12" Type="http://schemas.openxmlformats.org/officeDocument/2006/relationships/image" Target="../media/image4.png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2" Type="http://schemas.openxmlformats.org/officeDocument/2006/relationships/image" Target="../media/image2.png"/><Relationship Id="rId16" Type="http://schemas.openxmlformats.org/officeDocument/2006/relationships/image" Target="../media/image58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11" Type="http://schemas.openxmlformats.org/officeDocument/2006/relationships/image" Target="../media/image3.png"/><Relationship Id="rId24" Type="http://schemas.openxmlformats.org/officeDocument/2006/relationships/image" Target="../media/image12.png"/><Relationship Id="rId5" Type="http://schemas.openxmlformats.org/officeDocument/2006/relationships/image" Target="../media/image47.png"/><Relationship Id="rId15" Type="http://schemas.openxmlformats.org/officeDocument/2006/relationships/image" Target="../media/image57.png"/><Relationship Id="rId23" Type="http://schemas.openxmlformats.org/officeDocument/2006/relationships/image" Target="../media/image11.png"/><Relationship Id="rId10" Type="http://schemas.openxmlformats.org/officeDocument/2006/relationships/image" Target="../media/image52.png"/><Relationship Id="rId19" Type="http://schemas.openxmlformats.org/officeDocument/2006/relationships/image" Target="../media/image7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Relationship Id="rId14" Type="http://schemas.openxmlformats.org/officeDocument/2006/relationships/image" Target="../media/image56.png"/><Relationship Id="rId22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4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.png"/><Relationship Id="rId18" Type="http://schemas.openxmlformats.org/officeDocument/2006/relationships/image" Target="../media/image15.jp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2.png"/><Relationship Id="rId2" Type="http://schemas.openxmlformats.org/officeDocument/2006/relationships/image" Target="../media/image18.pn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0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microsoft.com/office/2007/relationships/hdphoto" Target="../media/hdphoto3.wdp"/><Relationship Id="rId10" Type="http://schemas.microsoft.com/office/2007/relationships/hdphoto" Target="../media/hdphoto5.wdp"/><Relationship Id="rId4" Type="http://schemas.openxmlformats.org/officeDocument/2006/relationships/image" Target="../media/image17.png"/><Relationship Id="rId9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6.png"/><Relationship Id="rId7" Type="http://schemas.openxmlformats.org/officeDocument/2006/relationships/image" Target="../media/image38.gif"/><Relationship Id="rId12" Type="http://schemas.openxmlformats.org/officeDocument/2006/relationships/image" Target="../media/image4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g"/><Relationship Id="rId11" Type="http://schemas.openxmlformats.org/officeDocument/2006/relationships/image" Target="../media/image42.png"/><Relationship Id="rId5" Type="http://schemas.openxmlformats.org/officeDocument/2006/relationships/image" Target="../media/image36.jpg"/><Relationship Id="rId10" Type="http://schemas.microsoft.com/office/2007/relationships/hdphoto" Target="../media/hdphoto6.wdp"/><Relationship Id="rId4" Type="http://schemas.openxmlformats.org/officeDocument/2006/relationships/image" Target="../media/image40.png"/><Relationship Id="rId9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45.png"/><Relationship Id="rId7" Type="http://schemas.openxmlformats.org/officeDocument/2006/relationships/image" Target="../media/image4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4.png"/><Relationship Id="rId10" Type="http://schemas.openxmlformats.org/officeDocument/2006/relationships/image" Target="../media/image61.jpg"/><Relationship Id="rId4" Type="http://schemas.openxmlformats.org/officeDocument/2006/relationships/image" Target="../media/image53.png"/><Relationship Id="rId9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2.png"/><Relationship Id="rId2" Type="http://schemas.openxmlformats.org/officeDocument/2006/relationships/image" Target="../media/image18.pn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0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5486"/>
            <a:ext cx="7772400" cy="1008112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Физическая природа звезд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23363" y="2490450"/>
            <a:ext cx="43411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Хотел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бы 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знать,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зачем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звезды светятся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28184" y="2859782"/>
            <a:ext cx="21776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«Маленький принц»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3282538"/>
            <a:ext cx="28554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Антуан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Сент-Экзюп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97" y="1320732"/>
            <a:ext cx="4104134" cy="3078100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9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75307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323850" y="195486"/>
                <a:ext cx="8496300" cy="13234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600" b="1" dirty="0" smtClean="0">
                    <a:latin typeface="Times New Roman"/>
                    <a:ea typeface="Calibri"/>
                  </a:rPr>
                  <a:t>Задача </a:t>
                </a:r>
                <a:r>
                  <a:rPr lang="ru-RU" sz="1600" b="1" dirty="0">
                    <a:latin typeface="Times New Roman"/>
                    <a:ea typeface="Calibri"/>
                  </a:rPr>
                  <a:t>1</a:t>
                </a:r>
                <a:r>
                  <a:rPr lang="ru-RU" sz="1600" b="1" dirty="0" smtClean="0">
                    <a:latin typeface="Times New Roman"/>
                    <a:ea typeface="Calibri"/>
                  </a:rPr>
                  <a:t>. </a:t>
                </a:r>
                <a:r>
                  <a:rPr lang="ru-RU" sz="1600" dirty="0">
                    <a:latin typeface="Times New Roman" pitchFamily="18" charset="0"/>
                    <a:cs typeface="Times New Roman" pitchFamily="18" charset="0"/>
                  </a:rPr>
                  <a:t>Звезда главной последовательности имеет параллакс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/>
                        <a:cs typeface="Times New Roman" pitchFamily="18" charset="0"/>
                      </a:rPr>
                      <m:t>0,04′′</m:t>
                    </m:r>
                  </m:oMath>
                </a14:m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ru-RU" sz="1600" dirty="0">
                    <a:latin typeface="Times New Roman" pitchFamily="18" charset="0"/>
                    <a:cs typeface="Times New Roman" pitchFamily="18" charset="0"/>
                  </a:rPr>
                  <a:t>Известно, что температура на поверхности этой звезды составляет 7500 К</a:t>
                </a:r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ru-RU" sz="1600" dirty="0">
                    <a:latin typeface="Times New Roman" pitchFamily="18" charset="0"/>
                    <a:cs typeface="Times New Roman" pitchFamily="18" charset="0"/>
                  </a:rPr>
                  <a:t>и излучение хорошо подчиняется модели излучения абсолютно черного тела. Найдите массу этой звезды, если известно, что её радиус </a:t>
                </a:r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равен</a:t>
                </a:r>
                <a:r>
                  <a:rPr lang="en-US" sz="1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1600" b="0" i="1" smtClean="0">
                            <a:latin typeface="Cambria Math"/>
                            <a:cs typeface="Times New Roman" pitchFamily="18" charset="0"/>
                          </a:rPr>
                          <m:t>10</m:t>
                        </m:r>
                      </m:e>
                      <m:sup>
                        <m:r>
                          <a:rPr lang="en-US" sz="1600" b="0" i="1" smtClean="0">
                            <a:latin typeface="Cambria Math"/>
                            <a:cs typeface="Times New Roman" pitchFamily="18" charset="0"/>
                          </a:rPr>
                          <m:t>10</m:t>
                        </m:r>
                      </m:sup>
                    </m:sSup>
                    <m:r>
                      <a:rPr lang="en-US" sz="1600" b="0" i="1" smtClean="0"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ru-RU" sz="1600" b="0" i="1" smtClean="0">
                        <a:latin typeface="Cambria Math"/>
                        <a:cs typeface="Times New Roman" pitchFamily="18" charset="0"/>
                      </a:rPr>
                      <m:t>м</m:t>
                    </m:r>
                  </m:oMath>
                </a14:m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ru-RU" sz="1600" dirty="0">
                    <a:latin typeface="Times New Roman" pitchFamily="18" charset="0"/>
                    <a:cs typeface="Times New Roman" pitchFamily="18" charset="0"/>
                  </a:rPr>
                  <a:t>Также найдите освещенность, создаваемую данной звездой на поверхности Земли</a:t>
                </a:r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ru-RU" sz="1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850" y="195486"/>
                <a:ext cx="8496300" cy="1323439"/>
              </a:xfrm>
              <a:prstGeom prst="rect">
                <a:avLst/>
              </a:prstGeom>
              <a:blipFill rotWithShape="1">
                <a:blip r:embed="rId2"/>
                <a:stretch>
                  <a:fillRect l="-359" t="-1382" b="-50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947120"/>
              </p:ext>
            </p:extLst>
          </p:nvPr>
        </p:nvGraphicFramePr>
        <p:xfrm>
          <a:off x="323850" y="1500922"/>
          <a:ext cx="1943894" cy="2280339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943894"/>
              </a:tblGrid>
              <a:tr h="47508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Дано</a:t>
                      </a: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endParaRPr lang="en-US" sz="1800" b="1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71808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334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2466793" y="1491630"/>
            <a:ext cx="1169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Решение: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259632" y="906274"/>
                <a:ext cx="13613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𝑅</m:t>
                      </m:r>
                      <m:r>
                        <a:rPr lang="en-US" b="0" i="0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10</m:t>
                          </m:r>
                        </m:sup>
                      </m:sSup>
                      <m:r>
                        <a:rPr lang="ru-RU" b="0" i="1" smtClean="0">
                          <a:latin typeface="Cambria Math"/>
                          <a:cs typeface="Times New Roman" pitchFamily="18" charset="0"/>
                        </a:rPr>
                        <m:t> м</m:t>
                      </m:r>
                    </m:oMath>
                  </m:oMathPara>
                </a14:m>
                <a:endParaRPr lang="ru-RU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906274"/>
                <a:ext cx="1361398" cy="369332"/>
              </a:xfrm>
              <a:prstGeom prst="rect">
                <a:avLst/>
              </a:prstGeom>
              <a:blipFill rotWithShape="1">
                <a:blip r:embed="rId4"/>
                <a:stretch>
                  <a:fillRect t="-8333" r="-5830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258274" y="1995686"/>
                <a:ext cx="13613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𝑅</m:t>
                      </m:r>
                      <m:r>
                        <a:rPr lang="en-US" b="0" i="0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10</m:t>
                          </m:r>
                        </m:sup>
                      </m:sSup>
                      <m:r>
                        <a:rPr lang="ru-RU" b="0" i="1" smtClean="0">
                          <a:latin typeface="Cambria Math"/>
                          <a:cs typeface="Times New Roman" pitchFamily="18" charset="0"/>
                        </a:rPr>
                        <m:t> м</m:t>
                      </m:r>
                    </m:oMath>
                  </m:oMathPara>
                </a14:m>
                <a:endParaRPr lang="ru-RU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274" y="1995686"/>
                <a:ext cx="1361398" cy="369332"/>
              </a:xfrm>
              <a:prstGeom prst="rect">
                <a:avLst/>
              </a:prstGeom>
              <a:blipFill rotWithShape="1">
                <a:blip r:embed="rId5"/>
                <a:stretch>
                  <a:fillRect t="-8197" r="-5804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5450993" y="195486"/>
                <a:ext cx="13532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π</m:t>
                      </m:r>
                      <m:r>
                        <a:rPr lang="en-US" b="0" i="0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′′</m:t>
                      </m:r>
                      <m:r>
                        <a:rPr lang="en-US" b="0" i="0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0,04′′</m:t>
                      </m:r>
                    </m:oMath>
                  </m:oMathPara>
                </a14:m>
                <a:endParaRPr lang="ru-RU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0993" y="195486"/>
                <a:ext cx="1353255" cy="369332"/>
              </a:xfrm>
              <a:prstGeom prst="rect">
                <a:avLst/>
              </a:prstGeom>
              <a:blipFill rotWithShape="1">
                <a:blip r:embed="rId6"/>
                <a:stretch>
                  <a:fillRect t="-8197" r="-5856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258274" y="2355726"/>
                <a:ext cx="13532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π</m:t>
                      </m:r>
                      <m:r>
                        <a:rPr lang="en-US" b="0" i="0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′′</m:t>
                      </m:r>
                      <m:r>
                        <a:rPr lang="en-US" b="0" i="0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0,04′′</m:t>
                      </m:r>
                    </m:oMath>
                  </m:oMathPara>
                </a14:m>
                <a:endParaRPr lang="ru-RU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274" y="2355726"/>
                <a:ext cx="1353255" cy="369332"/>
              </a:xfrm>
              <a:prstGeom prst="rect">
                <a:avLst/>
              </a:prstGeom>
              <a:blipFill rotWithShape="1">
                <a:blip r:embed="rId7"/>
                <a:stretch>
                  <a:fillRect t="-8197" r="-5856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4610558" y="402218"/>
                <a:ext cx="14016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𝑇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=7500 К</m:t>
                      </m:r>
                    </m:oMath>
                  </m:oMathPara>
                </a14:m>
                <a:endParaRPr lang="ru-RU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0558" y="402218"/>
                <a:ext cx="1401602" cy="369332"/>
              </a:xfrm>
              <a:prstGeom prst="rect">
                <a:avLst/>
              </a:prstGeom>
              <a:blipFill rotWithShape="1">
                <a:blip r:embed="rId8"/>
                <a:stretch>
                  <a:fillRect t="-8197" r="-5652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238172" y="2725058"/>
                <a:ext cx="14016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𝑇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=7500 К</m:t>
                      </m:r>
                    </m:oMath>
                  </m:oMathPara>
                </a14:m>
                <a:endParaRPr lang="ru-RU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172" y="2725058"/>
                <a:ext cx="1401602" cy="369332"/>
              </a:xfrm>
              <a:prstGeom prst="rect">
                <a:avLst/>
              </a:prstGeom>
              <a:blipFill rotWithShape="1">
                <a:blip r:embed="rId9"/>
                <a:stretch>
                  <a:fillRect t="-8197" r="-5652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468934" y="3147814"/>
                <a:ext cx="81387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𝑀</m:t>
                      </m:r>
                      <m:r>
                        <a:rPr lang="en-US" b="0" i="1" smtClean="0">
                          <a:latin typeface="Cambria Math"/>
                        </a:rPr>
                        <m:t> − ?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934" y="3147814"/>
                <a:ext cx="813877" cy="369332"/>
              </a:xfrm>
              <a:prstGeom prst="rect">
                <a:avLst/>
              </a:prstGeom>
              <a:blipFill rotWithShape="1">
                <a:blip r:embed="rId10"/>
                <a:stretch>
                  <a:fillRect t="-8197" r="-9774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511510" y="3426554"/>
                <a:ext cx="77130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𝑖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з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 − ?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510" y="3426554"/>
                <a:ext cx="771301" cy="369332"/>
              </a:xfrm>
              <a:prstGeom prst="rect">
                <a:avLst/>
              </a:prstGeom>
              <a:blipFill rotWithShape="1">
                <a:blip r:embed="rId11"/>
                <a:stretch>
                  <a:fillRect t="-8197" r="-1031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20"/>
              <p:cNvSpPr/>
              <p:nvPr/>
            </p:nvSpPr>
            <p:spPr>
              <a:xfrm>
                <a:off x="2483767" y="1840236"/>
                <a:ext cx="420757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dirty="0" smtClean="0">
                    <a:latin typeface="Times New Roman"/>
                  </a:rPr>
                  <a:t>Из закона Стефана-Больцмана:</a:t>
                </a:r>
                <a:r>
                  <a:rPr lang="en-US" dirty="0" smtClean="0">
                    <a:latin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𝑖</m:t>
                    </m:r>
                    <m:r>
                      <a:rPr lang="ru-RU" i="1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ru-RU" i="1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𝜎</m:t>
                    </m:r>
                    <m:sSup>
                      <m:sSupPr>
                        <m:ctrlPr>
                          <a:rPr lang="ru-RU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𝑇</m:t>
                        </m:r>
                      </m:e>
                      <m:sup>
                        <m:r>
                          <a:rPr lang="ru-RU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4</m:t>
                        </m:r>
                      </m:sup>
                    </m:sSup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21" name="Прямоугольник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7" y="1840236"/>
                <a:ext cx="4207577" cy="369332"/>
              </a:xfrm>
              <a:prstGeom prst="rect">
                <a:avLst/>
              </a:prstGeom>
              <a:blipFill rotWithShape="1">
                <a:blip r:embed="rId12"/>
                <a:stretch>
                  <a:fillRect l="-1158" t="-10000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Прямоугольник 23"/>
              <p:cNvSpPr/>
              <p:nvPr/>
            </p:nvSpPr>
            <p:spPr>
              <a:xfrm>
                <a:off x="2475177" y="2136495"/>
                <a:ext cx="6201279" cy="4841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dirty="0" smtClean="0">
                    <a:latin typeface="Times New Roman"/>
                  </a:rPr>
                  <a:t>Интенсивность излучения любой звезды: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</a:rPr>
                      <m:t>𝑖</m:t>
                    </m:r>
                    <m:r>
                      <a:rPr lang="en-US" b="0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  <m:t>𝐿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  <m:t>4</m:t>
                        </m:r>
                        <m:r>
                          <a:rPr lang="en-US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𝜋</m:t>
                        </m:r>
                        <m:sSup>
                          <m:sSupPr>
                            <m:ctrlPr>
                              <a:rPr lang="en-US" b="0" i="1" smtClean="0">
                                <a:solidFill>
                                  <a:schemeClr val="tx2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solidFill>
                                  <a:schemeClr val="tx2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𝑅</m:t>
                            </m:r>
                          </m:e>
                          <m:sup>
                            <m:r>
                              <a:rPr lang="en-US" b="0" i="1" smtClean="0">
                                <a:solidFill>
                                  <a:schemeClr val="tx2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ru-RU" i="1" dirty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4" name="Прямоугольник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5177" y="2136495"/>
                <a:ext cx="6201279" cy="484172"/>
              </a:xfrm>
              <a:prstGeom prst="rect">
                <a:avLst/>
              </a:prstGeom>
              <a:blipFill rotWithShape="1">
                <a:blip r:embed="rId13"/>
                <a:stretch>
                  <a:fillRect l="-787" b="-62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Прямоугольник 24"/>
              <p:cNvSpPr/>
              <p:nvPr/>
            </p:nvSpPr>
            <p:spPr>
              <a:xfrm>
                <a:off x="2456127" y="2620667"/>
                <a:ext cx="5716273" cy="5886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Для звезд главной последовательности:</a:t>
                </a:r>
                <a14:m>
                  <m:oMath xmlns:m="http://schemas.openxmlformats.org/officeDocument/2006/math">
                    <m:r>
                      <a:rPr lang="ru-RU" b="0" i="0" smtClean="0">
                        <a:latin typeface="Cambria Math"/>
                      </a:rPr>
                      <m:t> </m:t>
                    </m:r>
                    <m:r>
                      <a:rPr lang="en-US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</a:rPr>
                      <m:t>𝐿</m:t>
                    </m:r>
                    <m:r>
                      <a:rPr lang="en-US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  <m:t>𝐿</m:t>
                        </m:r>
                      </m:e>
                      <m:sub>
                        <m:r>
                          <a:rPr lang="ru-RU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  <m:t>с</m:t>
                        </m:r>
                      </m:sub>
                    </m:sSub>
                    <m:sSup>
                      <m:sSupPr>
                        <m:ctrlPr>
                          <a:rPr lang="en-US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i="1">
                                <a:solidFill>
                                  <a:schemeClr val="tx2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i="1">
                                    <a:solidFill>
                                      <a:schemeClr val="tx2">
                                        <a:lumMod val="50000"/>
                                      </a:schemeClr>
                                    </a:solidFill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solidFill>
                                      <a:schemeClr val="tx2">
                                        <a:lumMod val="50000"/>
                                      </a:schemeClr>
                                    </a:solidFill>
                                    <a:latin typeface="Cambria Math"/>
                                  </a:rPr>
                                  <m:t>𝑀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𝑀</m:t>
                                    </m:r>
                                  </m:e>
                                  <m:sub>
                                    <m:r>
                                      <a:rPr lang="ru-RU" i="1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с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</m:e>
                      <m:sup>
                        <m:r>
                          <a:rPr lang="ru-RU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  <m:t>3,9</m:t>
                        </m:r>
                      </m:sup>
                    </m:sSup>
                  </m:oMath>
                </a14:m>
                <a:endParaRPr lang="ru-RU" i="1" dirty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5" name="Прямоугольник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6127" y="2620667"/>
                <a:ext cx="5716273" cy="588623"/>
              </a:xfrm>
              <a:prstGeom prst="rect">
                <a:avLst/>
              </a:prstGeom>
              <a:blipFill rotWithShape="1">
                <a:blip r:embed="rId14"/>
                <a:stretch>
                  <a:fillRect l="-9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Прямоугольник 27"/>
              <p:cNvSpPr/>
              <p:nvPr/>
            </p:nvSpPr>
            <p:spPr>
              <a:xfrm>
                <a:off x="2482998" y="3196731"/>
                <a:ext cx="5315301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4</m:t>
                      </m:r>
                      <m:r>
                        <a:rPr lang="en-US" i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𝜋</m:t>
                      </m:r>
                      <m:sSup>
                        <m:sSupPr>
                          <m:ctrlPr>
                            <a:rPr lang="en-US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𝑅</m:t>
                          </m:r>
                        </m:e>
                        <m:sup>
                          <m:r>
                            <a:rPr lang="en-US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𝜎</m:t>
                      </m:r>
                      <m:sSup>
                        <m:sSupPr>
                          <m:ctrlPr>
                            <a:rPr lang="ru-RU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𝑇</m:t>
                          </m:r>
                        </m:e>
                        <m:sup>
                          <m:r>
                            <a:rPr lang="ru-RU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ru-RU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с</m:t>
                          </m:r>
                        </m:sub>
                      </m:sSub>
                      <m:sSup>
                        <m:sSupPr>
                          <m:ctrlPr>
                            <a:rPr lang="en-US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i="1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</a:rPr>
                                    <m:t>𝑀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𝑀</m:t>
                                      </m:r>
                                    </m:e>
                                    <m:sub>
                                      <m:r>
                                        <a:rPr lang="ru-RU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с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ru-RU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3,9</m:t>
                          </m:r>
                        </m:sup>
                      </m:sSup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⇒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𝑀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ru-RU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ru-RU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с</m:t>
                          </m:r>
                        </m:sub>
                      </m:sSub>
                      <m:sSup>
                        <m:sSup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</a:rPr>
                                    <m:t>4</m:t>
                                  </m:r>
                                  <m:r>
                                    <a:rPr lang="en-US" i="1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𝜋</m:t>
                                  </m:r>
                                  <m:sSup>
                                    <m:sSupPr>
                                      <m:ctrlPr>
                                        <a:rPr lang="en-US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𝑅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ru-RU" i="1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𝜎</m:t>
                                  </m:r>
                                  <m:sSup>
                                    <m:sSupPr>
                                      <m:ctrlPr>
                                        <a:rPr lang="ru-RU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  <a:cs typeface="Times New Roman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  <a:cs typeface="Times New Roman" pitchFamily="18" charset="0"/>
                                        </a:rPr>
                                        <m:t>𝑇</m:t>
                                      </m:r>
                                    </m:e>
                                    <m:sup>
                                      <m:r>
                                        <a:rPr lang="ru-RU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  <a:cs typeface="Times New Roman" pitchFamily="18" charset="0"/>
                                        </a:rPr>
                                        <m:t>4</m:t>
                                      </m:r>
                                    </m:sup>
                                  </m:sSup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𝐿</m:t>
                                      </m:r>
                                    </m:e>
                                    <m:sub>
                                      <m:r>
                                        <a:rPr lang="ru-RU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с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ru-RU" dirty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</a:rPr>
                                <m:t> </m:t>
                              </m:r>
                            </m:e>
                          </m:d>
                        </m:e>
                        <m:sup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1/3,9</m:t>
                          </m:r>
                        </m:sup>
                      </m:sSup>
                    </m:oMath>
                  </m:oMathPara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8" name="Прямоугольник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2998" y="3196731"/>
                <a:ext cx="5315301" cy="786177"/>
              </a:xfrm>
              <a:prstGeom prst="rect">
                <a:avLst/>
              </a:prstGeom>
              <a:blipFill rotWithShape="1">
                <a:blip r:embed="rId15"/>
                <a:stretch>
                  <a:fillRect r="-11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Прямоугольник 28"/>
              <p:cNvSpPr/>
              <p:nvPr/>
            </p:nvSpPr>
            <p:spPr>
              <a:xfrm>
                <a:off x="2431669" y="3974347"/>
                <a:ext cx="6172779" cy="8296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7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𝑀</m:t>
                      </m:r>
                      <m:r>
                        <a:rPr lang="en-US" sz="17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=1,99∙</m:t>
                      </m:r>
                      <m:sSup>
                        <m:sSupPr>
                          <m:ctrlPr>
                            <a:rPr lang="en-US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30</m:t>
                          </m:r>
                        </m:sup>
                      </m:sSup>
                      <m:sSup>
                        <m:sSupPr>
                          <m:ctrlPr>
                            <a:rPr lang="en-US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7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1700" i="1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1700" i="1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</a:rPr>
                                    <m:t>4</m:t>
                                  </m:r>
                                  <m:r>
                                    <a:rPr lang="en-US" sz="1700" i="1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𝜋</m:t>
                                  </m:r>
                                  <m:sSup>
                                    <m:sSupPr>
                                      <m:ctrlPr>
                                        <a:rPr lang="en-US" sz="1700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1700" i="1" smtClean="0">
                                              <a:solidFill>
                                                <a:schemeClr val="tx2">
                                                  <a:lumMod val="50000"/>
                                                </a:schemeClr>
                                              </a:solidFill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sSup>
                                            <m:sSupPr>
                                              <m:ctrlPr>
                                                <a:rPr lang="en-US" sz="1700" i="1" smtClean="0">
                                                  <a:solidFill>
                                                    <a:schemeClr val="tx2">
                                                      <a:lumMod val="50000"/>
                                                    </a:schemeClr>
                                                  </a:solidFill>
                                                  <a:latin typeface="Cambria Math"/>
                                                  <a:ea typeface="Cambria Math"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en-US" sz="1700" b="0" i="1" smtClean="0">
                                                  <a:solidFill>
                                                    <a:schemeClr val="tx2">
                                                      <a:lumMod val="50000"/>
                                                    </a:schemeClr>
                                                  </a:solidFill>
                                                  <a:latin typeface="Cambria Math"/>
                                                  <a:ea typeface="Cambria Math"/>
                                                </a:rPr>
                                                <m:t>10</m:t>
                                              </m:r>
                                            </m:e>
                                            <m:sup>
                                              <m:r>
                                                <a:rPr lang="en-US" sz="1700" b="0" i="1" smtClean="0">
                                                  <a:solidFill>
                                                    <a:schemeClr val="tx2">
                                                      <a:lumMod val="50000"/>
                                                    </a:schemeClr>
                                                  </a:solidFill>
                                                  <a:latin typeface="Cambria Math"/>
                                                  <a:ea typeface="Cambria Math"/>
                                                </a:rPr>
                                                <m:t>10</m:t>
                                              </m:r>
                                            </m:sup>
                                          </m:sSup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1700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1700" i="1" smtClean="0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∙</m:t>
                                  </m:r>
                                  <m:r>
                                    <a:rPr lang="en-US" sz="1700" b="0" i="1" smtClean="0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5,67∙</m:t>
                                  </m:r>
                                  <m:sSup>
                                    <m:sSupPr>
                                      <m:ctrlPr>
                                        <a:rPr lang="en-US" sz="1700" b="0" i="1" smtClean="0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700" b="0" i="1" smtClean="0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10</m:t>
                                      </m:r>
                                    </m:e>
                                    <m:sup>
                                      <m:r>
                                        <a:rPr lang="en-US" sz="1700" b="0" i="1" smtClean="0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−8</m:t>
                                      </m:r>
                                    </m:sup>
                                  </m:sSup>
                                  <m:r>
                                    <a:rPr lang="en-US" sz="1700" b="0" i="1" smtClean="0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∙</m:t>
                                  </m:r>
                                  <m:sSup>
                                    <m:sSupPr>
                                      <m:ctrlPr>
                                        <a:rPr lang="ru-RU" sz="1700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  <a:cs typeface="Times New Roman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700" b="0" i="1" smtClean="0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  <a:cs typeface="Times New Roman" pitchFamily="18" charset="0"/>
                                        </a:rPr>
                                        <m:t>7500</m:t>
                                      </m:r>
                                    </m:e>
                                    <m:sup>
                                      <m:r>
                                        <a:rPr lang="ru-RU" sz="1700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  <a:cs typeface="Times New Roman" pitchFamily="18" charset="0"/>
                                        </a:rPr>
                                        <m:t>4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1700" b="0" i="1" smtClean="0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3,85∙</m:t>
                                  </m:r>
                                  <m:sSup>
                                    <m:sSupPr>
                                      <m:ctrlPr>
                                        <a:rPr lang="en-US" sz="1700" b="0" i="1" smtClean="0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  <a:cs typeface="Times New Roman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700" b="0" i="1" smtClean="0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  <a:cs typeface="Times New Roman" pitchFamily="18" charset="0"/>
                                        </a:rPr>
                                        <m:t>10</m:t>
                                      </m:r>
                                    </m:e>
                                    <m:sup>
                                      <m:r>
                                        <a:rPr lang="en-US" sz="1700" b="0" i="1" smtClean="0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  <a:cs typeface="Times New Roman" pitchFamily="18" charset="0"/>
                                        </a:rPr>
                                        <m:t>26</m:t>
                                      </m:r>
                                    </m:sup>
                                  </m:sSup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ru-RU" sz="1700" dirty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</a:rPr>
                                <m:t> </m:t>
                              </m:r>
                            </m:e>
                          </m:d>
                        </m:e>
                        <m:sup>
                          <m:f>
                            <m:fPr>
                              <m:ctrlPr>
                                <a:rPr lang="en-US" sz="17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17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17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3,9</m:t>
                              </m:r>
                            </m:den>
                          </m:f>
                        </m:sup>
                      </m:sSup>
                      <m:r>
                        <a:rPr lang="en-US" sz="17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≈</m:t>
                      </m:r>
                      <m:sSup>
                        <m:sSupPr>
                          <m:ctrlPr>
                            <a:rPr lang="en-US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ru-RU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31</m:t>
                          </m:r>
                        </m:sup>
                      </m:sSup>
                      <m:r>
                        <a:rPr lang="en-US" sz="17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17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кг</m:t>
                      </m:r>
                    </m:oMath>
                  </m:oMathPara>
                </a14:m>
                <a:endParaRPr lang="ru-RU" sz="17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9" name="Прямоугольник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1669" y="3974347"/>
                <a:ext cx="6172779" cy="829651"/>
              </a:xfrm>
              <a:prstGeom prst="rect">
                <a:avLst/>
              </a:prstGeom>
              <a:blipFill rotWithShape="1">
                <a:blip r:embed="rId16"/>
                <a:stretch>
                  <a:fillRect r="-19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62232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96296E-6 L -0.1059 0.2040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95" y="10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5679E-6 L -0.56389 0.42623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94" y="2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11111E-6 L -0.47448 0.45617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33" y="228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0" grpId="1"/>
      <p:bldP spid="10" grpId="2"/>
      <p:bldP spid="11" grpId="0"/>
      <p:bldP spid="12" grpId="0"/>
      <p:bldP spid="12" grpId="1"/>
      <p:bldP spid="12" grpId="2"/>
      <p:bldP spid="14" grpId="0"/>
      <p:bldP spid="15" grpId="0"/>
      <p:bldP spid="15" grpId="1"/>
      <p:bldP spid="15" grpId="2"/>
      <p:bldP spid="16" grpId="0"/>
      <p:bldP spid="19" grpId="0"/>
      <p:bldP spid="20" grpId="0"/>
      <p:bldP spid="21" grpId="0"/>
      <p:bldP spid="24" grpId="0"/>
      <p:bldP spid="25" grpId="0"/>
      <p:bldP spid="2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323850" y="195486"/>
                <a:ext cx="8496300" cy="13234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600" b="1" dirty="0" smtClean="0">
                    <a:latin typeface="Times New Roman"/>
                    <a:ea typeface="Calibri"/>
                  </a:rPr>
                  <a:t>Задача </a:t>
                </a:r>
                <a:r>
                  <a:rPr lang="ru-RU" sz="1600" b="1" dirty="0">
                    <a:latin typeface="Times New Roman"/>
                    <a:ea typeface="Calibri"/>
                  </a:rPr>
                  <a:t>1</a:t>
                </a:r>
                <a:r>
                  <a:rPr lang="ru-RU" sz="1600" b="1" dirty="0" smtClean="0">
                    <a:latin typeface="Times New Roman"/>
                    <a:ea typeface="Calibri"/>
                  </a:rPr>
                  <a:t>. </a:t>
                </a:r>
                <a:r>
                  <a:rPr lang="ru-RU" sz="1600" dirty="0">
                    <a:latin typeface="Times New Roman" pitchFamily="18" charset="0"/>
                    <a:cs typeface="Times New Roman" pitchFamily="18" charset="0"/>
                  </a:rPr>
                  <a:t>Звезда главной последовательности имеет параллакс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/>
                        <a:cs typeface="Times New Roman" pitchFamily="18" charset="0"/>
                      </a:rPr>
                      <m:t>0,04′′</m:t>
                    </m:r>
                  </m:oMath>
                </a14:m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ru-RU" sz="1600" dirty="0">
                    <a:latin typeface="Times New Roman" pitchFamily="18" charset="0"/>
                    <a:cs typeface="Times New Roman" pitchFamily="18" charset="0"/>
                  </a:rPr>
                  <a:t>Известно, что температура на поверхности этой звезды составляет 7500 К</a:t>
                </a:r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ru-RU" sz="1600" dirty="0">
                    <a:latin typeface="Times New Roman" pitchFamily="18" charset="0"/>
                    <a:cs typeface="Times New Roman" pitchFamily="18" charset="0"/>
                  </a:rPr>
                  <a:t>и излучение хорошо подчиняется модели излучения абсолютно черного тела. Найдите массу этой звезды, если известно, что её радиус </a:t>
                </a:r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равен</a:t>
                </a:r>
                <a:r>
                  <a:rPr lang="en-US" sz="1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1600" b="0" i="1" smtClean="0">
                            <a:latin typeface="Cambria Math"/>
                            <a:cs typeface="Times New Roman" pitchFamily="18" charset="0"/>
                          </a:rPr>
                          <m:t>10</m:t>
                        </m:r>
                      </m:e>
                      <m:sup>
                        <m:r>
                          <a:rPr lang="en-US" sz="1600" b="0" i="1" smtClean="0">
                            <a:latin typeface="Cambria Math"/>
                            <a:cs typeface="Times New Roman" pitchFamily="18" charset="0"/>
                          </a:rPr>
                          <m:t>10</m:t>
                        </m:r>
                      </m:sup>
                    </m:sSup>
                    <m:r>
                      <a:rPr lang="en-US" sz="1600" b="0" i="1" smtClean="0"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ru-RU" sz="1600" b="0" i="1" smtClean="0">
                        <a:latin typeface="Cambria Math"/>
                        <a:cs typeface="Times New Roman" pitchFamily="18" charset="0"/>
                      </a:rPr>
                      <m:t>м</m:t>
                    </m:r>
                  </m:oMath>
                </a14:m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ru-RU" sz="1600" dirty="0">
                    <a:latin typeface="Times New Roman" pitchFamily="18" charset="0"/>
                    <a:cs typeface="Times New Roman" pitchFamily="18" charset="0"/>
                  </a:rPr>
                  <a:t>Также найдите освещенность, создаваемую данной звездой на поверхности Земли</a:t>
                </a:r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ru-RU" sz="1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850" y="195486"/>
                <a:ext cx="8496300" cy="1323439"/>
              </a:xfrm>
              <a:prstGeom prst="rect">
                <a:avLst/>
              </a:prstGeom>
              <a:blipFill rotWithShape="1">
                <a:blip r:embed="rId2"/>
                <a:stretch>
                  <a:fillRect l="-359" t="-1382" b="-50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5720045"/>
              </p:ext>
            </p:extLst>
          </p:nvPr>
        </p:nvGraphicFramePr>
        <p:xfrm>
          <a:off x="323850" y="1500922"/>
          <a:ext cx="1943894" cy="2280339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943894"/>
              </a:tblGrid>
              <a:tr h="47508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Дано</a:t>
                      </a: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endParaRPr lang="en-US" sz="1800" b="1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71808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334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2466793" y="1491630"/>
            <a:ext cx="1169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Решение: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258274" y="1995686"/>
                <a:ext cx="13613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𝑅</m:t>
                      </m:r>
                      <m:r>
                        <a:rPr lang="en-US" b="0" i="0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10</m:t>
                          </m:r>
                        </m:sup>
                      </m:sSup>
                      <m:r>
                        <a:rPr lang="ru-RU" b="0" i="1" smtClean="0">
                          <a:latin typeface="Cambria Math"/>
                          <a:cs typeface="Times New Roman" pitchFamily="18" charset="0"/>
                        </a:rPr>
                        <m:t> м</m:t>
                      </m:r>
                    </m:oMath>
                  </m:oMathPara>
                </a14:m>
                <a:endParaRPr lang="ru-RU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274" y="1995686"/>
                <a:ext cx="1361398" cy="369332"/>
              </a:xfrm>
              <a:prstGeom prst="rect">
                <a:avLst/>
              </a:prstGeom>
              <a:blipFill rotWithShape="1">
                <a:blip r:embed="rId4"/>
                <a:stretch>
                  <a:fillRect t="-8197" r="-5804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258274" y="2355726"/>
                <a:ext cx="13532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π</m:t>
                      </m:r>
                      <m:r>
                        <a:rPr lang="en-US" b="0" i="0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′′</m:t>
                      </m:r>
                      <m:r>
                        <a:rPr lang="en-US" b="0" i="0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0,04′′</m:t>
                      </m:r>
                    </m:oMath>
                  </m:oMathPara>
                </a14:m>
                <a:endParaRPr lang="ru-RU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274" y="2355726"/>
                <a:ext cx="1353255" cy="369332"/>
              </a:xfrm>
              <a:prstGeom prst="rect">
                <a:avLst/>
              </a:prstGeom>
              <a:blipFill rotWithShape="1">
                <a:blip r:embed="rId5"/>
                <a:stretch>
                  <a:fillRect t="-8197" r="-5856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238172" y="2725058"/>
                <a:ext cx="14016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𝑇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=7500 К</m:t>
                      </m:r>
                    </m:oMath>
                  </m:oMathPara>
                </a14:m>
                <a:endParaRPr lang="ru-RU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172" y="2725058"/>
                <a:ext cx="1401602" cy="369332"/>
              </a:xfrm>
              <a:prstGeom prst="rect">
                <a:avLst/>
              </a:prstGeom>
              <a:blipFill rotWithShape="1">
                <a:blip r:embed="rId6"/>
                <a:stretch>
                  <a:fillRect t="-8197" r="-5652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20"/>
              <p:cNvSpPr/>
              <p:nvPr/>
            </p:nvSpPr>
            <p:spPr>
              <a:xfrm>
                <a:off x="2483767" y="1779662"/>
                <a:ext cx="4207577" cy="4856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dirty="0" smtClean="0">
                    <a:latin typeface="Times New Roman"/>
                  </a:rPr>
                  <a:t>Освещенность Земли звездой: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dirty="0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𝑖</m:t>
                        </m:r>
                      </m:e>
                      <m:sub>
                        <m:r>
                          <a:rPr lang="ru-RU" i="1" dirty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з</m:t>
                        </m:r>
                      </m:sub>
                    </m:sSub>
                    <m:r>
                      <a:rPr lang="ru-RU" i="1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f>
                      <m:fPr>
                        <m:ctrlPr>
                          <a:rPr lang="ru-RU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𝐿</m:t>
                        </m:r>
                      </m:num>
                      <m:den>
                        <m:r>
                          <a:rPr lang="en-US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  <m:r>
                          <a:rPr lang="en-US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𝜋</m:t>
                        </m:r>
                        <m:sSup>
                          <m:sSupPr>
                            <m:ctrlPr>
                              <a:rPr lang="en-US" i="1">
                                <a:solidFill>
                                  <a:schemeClr val="tx2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solidFill>
                                  <a:schemeClr val="tx2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i="1">
                                <a:solidFill>
                                  <a:schemeClr val="tx2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1" name="Прямоугольник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7" y="1779662"/>
                <a:ext cx="4207577" cy="485646"/>
              </a:xfrm>
              <a:prstGeom prst="rect">
                <a:avLst/>
              </a:prstGeom>
              <a:blipFill rotWithShape="1">
                <a:blip r:embed="rId7"/>
                <a:stretch>
                  <a:fillRect l="-1158" b="-75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Прямоугольник 24"/>
              <p:cNvSpPr/>
              <p:nvPr/>
            </p:nvSpPr>
            <p:spPr>
              <a:xfrm>
                <a:off x="2483768" y="2127143"/>
                <a:ext cx="5435128" cy="5886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</a:rPr>
                      <m:t>𝑟</m:t>
                    </m:r>
                    <m:r>
                      <a:rPr lang="en-US" b="0" i="1" smtClean="0">
                        <a:latin typeface="Cambria Math"/>
                      </a:rPr>
                      <m:t> </m:t>
                    </m:r>
                    <m:r>
                      <a:rPr lang="en-US" i="1" smtClean="0">
                        <a:latin typeface="Cambria Math"/>
                      </a:rPr>
                      <m:t>—</m:t>
                    </m:r>
                  </m:oMath>
                </a14:m>
                <a:r>
                  <a:rPr lang="ru-RU" i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расстояние от звезды до Земли;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</a:rPr>
                      <m:t>𝐿</m:t>
                    </m:r>
                    <m:r>
                      <a:rPr lang="en-US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  <m:t>𝐿</m:t>
                        </m:r>
                      </m:e>
                      <m:sub>
                        <m:r>
                          <a:rPr lang="ru-RU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  <m:t>с</m:t>
                        </m:r>
                      </m:sub>
                    </m:sSub>
                    <m:sSup>
                      <m:sSupPr>
                        <m:ctrlPr>
                          <a:rPr lang="en-US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i="1">
                                <a:solidFill>
                                  <a:schemeClr val="tx2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i="1">
                                    <a:solidFill>
                                      <a:schemeClr val="tx2">
                                        <a:lumMod val="50000"/>
                                      </a:schemeClr>
                                    </a:solidFill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solidFill>
                                      <a:schemeClr val="tx2">
                                        <a:lumMod val="50000"/>
                                      </a:schemeClr>
                                    </a:solidFill>
                                    <a:latin typeface="Cambria Math"/>
                                  </a:rPr>
                                  <m:t>𝑀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𝑀</m:t>
                                    </m:r>
                                  </m:e>
                                  <m:sub>
                                    <m:r>
                                      <a:rPr lang="ru-RU" i="1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с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</m:e>
                      <m:sup>
                        <m:r>
                          <a:rPr lang="ru-RU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  <m:t>3,9</m:t>
                        </m:r>
                      </m:sup>
                    </m:sSup>
                  </m:oMath>
                </a14:m>
                <a:endParaRPr lang="ru-RU" i="1" dirty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5" name="Прямоугольник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8" y="2127143"/>
                <a:ext cx="5435128" cy="588623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Прямоугольник 27"/>
              <p:cNvSpPr/>
              <p:nvPr/>
            </p:nvSpPr>
            <p:spPr>
              <a:xfrm>
                <a:off x="2438787" y="2643758"/>
                <a:ext cx="2966005" cy="6127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𝑟</m:t>
                          </m:r>
                        </m:e>
                        <m:sub>
                          <m:r>
                            <a:rPr lang="ru-RU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пк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𝜋</m:t>
                          </m:r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′′</m:t>
                          </m:r>
                        </m:den>
                      </m:f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⇒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𝑟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𝜋</m:t>
                          </m:r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′′</m:t>
                          </m:r>
                        </m:den>
                      </m:f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∙3∙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16</m:t>
                          </m:r>
                        </m:sup>
                      </m:sSup>
                    </m:oMath>
                  </m:oMathPara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8" name="Прямоугольник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8787" y="2643758"/>
                <a:ext cx="2966005" cy="612796"/>
              </a:xfrm>
              <a:prstGeom prst="rect">
                <a:avLst/>
              </a:prstGeom>
              <a:blipFill rotWithShape="1">
                <a:blip r:embed="rId9"/>
                <a:stretch>
                  <a:fillRect r="-22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Прямоугольник 28"/>
              <p:cNvSpPr/>
              <p:nvPr/>
            </p:nvSpPr>
            <p:spPr>
              <a:xfrm>
                <a:off x="2438787" y="4011910"/>
                <a:ext cx="6209664" cy="6991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𝑖</m:t>
                          </m:r>
                        </m:e>
                        <m:sub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з</m:t>
                          </m:r>
                        </m:sub>
                      </m:sSub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600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3,85∙</m:t>
                          </m:r>
                          <m:sSup>
                            <m:sSupPr>
                              <m:ctrlPr>
                                <a:rPr lang="en-US" sz="16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sz="16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26</m:t>
                              </m:r>
                            </m:sup>
                          </m:sSup>
                        </m:num>
                        <m:den>
                          <m:r>
                            <a:rPr lang="en-US" sz="1600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4</m:t>
                          </m:r>
                          <m:r>
                            <a:rPr lang="en-US" sz="1600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𝜋</m:t>
                          </m:r>
                        </m:den>
                      </m:f>
                      <m:r>
                        <a:rPr lang="en-US" sz="1600" i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∙</m:t>
                      </m:r>
                      <m:sSup>
                        <m:sSupPr>
                          <m:ctrlPr>
                            <a:rPr lang="en-US" sz="160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60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1600" i="1" smtClean="0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ru-RU" sz="1600" b="0" i="1" smtClean="0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  <a:cs typeface="Times New Roman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ru-RU" sz="1600" b="0" i="1" smtClean="0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  <a:cs typeface="Times New Roman" pitchFamily="18" charset="0"/>
                                        </a:rPr>
                                        <m:t>10</m:t>
                                      </m:r>
                                    </m:e>
                                    <m:sup>
                                      <m:r>
                                        <a:rPr lang="ru-RU" sz="1600" b="0" i="1" smtClean="0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  <a:cs typeface="Times New Roman" pitchFamily="18" charset="0"/>
                                        </a:rPr>
                                        <m:t>31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1600" i="1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</a:rPr>
                                    <m:t>1,99</m:t>
                                  </m:r>
                                  <m:r>
                                    <a:rPr lang="en-US" sz="1600" i="1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∙</m:t>
                                  </m:r>
                                  <m:sSup>
                                    <m:sSupPr>
                                      <m:ctrlPr>
                                        <a:rPr lang="en-US" sz="1600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600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10</m:t>
                                      </m:r>
                                    </m:e>
                                    <m:sup>
                                      <m:r>
                                        <a:rPr lang="en-US" sz="1600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30</m:t>
                                      </m:r>
                                    </m:sup>
                                  </m:sSup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3,9</m:t>
                          </m:r>
                        </m:sup>
                      </m:sSup>
                      <m:r>
                        <a:rPr lang="ru-RU" sz="1600" i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ru-RU" sz="1600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sz="1600" i="1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ru-RU" sz="1600" i="1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1600" b="0" i="1" smtClean="0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0,04</m:t>
                                  </m:r>
                                </m:num>
                                <m:den>
                                  <m:r>
                                    <a:rPr lang="en-US" sz="1600" i="1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3∙</m:t>
                                  </m:r>
                                  <m:sSup>
                                    <m:sSupPr>
                                      <m:ctrlPr>
                                        <a:rPr lang="en-US" sz="1600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600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10</m:t>
                                      </m:r>
                                    </m:e>
                                    <m:sup>
                                      <m:r>
                                        <a:rPr lang="en-US" sz="1600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16</m:t>
                                      </m:r>
                                    </m:sup>
                                  </m:sSup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1600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≈3,18∙</m:t>
                      </m:r>
                      <m:sSup>
                        <m:sSup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8</m:t>
                          </m:r>
                        </m:sup>
                      </m:sSup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Вт/</m:t>
                      </m:r>
                      <m:sSup>
                        <m:sSupPr>
                          <m:ctrlP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м</m:t>
                          </m:r>
                        </m:e>
                        <m:sup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sz="17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9" name="Прямоугольник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8787" y="4011910"/>
                <a:ext cx="6209664" cy="699166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2487960" y="3170524"/>
                <a:ext cx="4217501" cy="7693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dirty="0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i="1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  <m:t>𝑖</m:t>
                          </m:r>
                        </m:e>
                        <m:sub>
                          <m:r>
                            <a:rPr lang="ru-RU" i="1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  <m:t>з</m:t>
                          </m:r>
                        </m:sub>
                      </m:sSub>
                      <m:r>
                        <a:rPr lang="ru-RU" i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cs typeface="Times New Roman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  <m:t>𝐿</m:t>
                          </m:r>
                        </m:num>
                        <m:den>
                          <m:r>
                            <a:rPr lang="en-US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  <m:t>4</m:t>
                          </m:r>
                          <m:r>
                            <a:rPr lang="en-US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𝜋</m:t>
                          </m:r>
                          <m:sSup>
                            <m:sSupPr>
                              <m:ctrlPr>
                                <a:rPr lang="en-US" i="1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4</m:t>
                          </m:r>
                          <m:r>
                            <a:rPr lang="en-US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𝜋</m:t>
                          </m:r>
                        </m:den>
                      </m:f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US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ru-RU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с</m:t>
                          </m:r>
                        </m:sub>
                      </m:sSub>
                      <m:sSup>
                        <m:sSupPr>
                          <m:ctrlPr>
                            <a:rPr lang="en-US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i="1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</a:rPr>
                                    <m:t>𝑀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𝑀</m:t>
                                      </m:r>
                                    </m:e>
                                    <m:sub>
                                      <m:r>
                                        <a:rPr lang="ru-RU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с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ru-RU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3,9</m:t>
                          </m:r>
                        </m:sup>
                      </m:sSup>
                      <m:r>
                        <a:rPr lang="ru-RU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ru-RU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ru-RU" i="1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𝜋</m:t>
                                  </m:r>
                                  <m:r>
                                    <a:rPr lang="en-US" i="1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′′</m:t>
                                  </m:r>
                                </m:num>
                                <m:den>
                                  <m:r>
                                    <a:rPr lang="en-US" i="1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3∙</m:t>
                                  </m:r>
                                  <m:sSup>
                                    <m:sSupPr>
                                      <m:ctrlPr>
                                        <a:rPr lang="en-US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10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16</m:t>
                                      </m:r>
                                    </m:sup>
                                  </m:sSup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7960" y="3170524"/>
                <a:ext cx="4217501" cy="769378"/>
              </a:xfrm>
              <a:prstGeom prst="rect">
                <a:avLst/>
              </a:prstGeom>
              <a:blipFill rotWithShape="1">
                <a:blip r:embed="rId11"/>
                <a:stretch>
                  <a:fillRect r="-1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468934" y="3147814"/>
                <a:ext cx="81387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𝑀</m:t>
                      </m:r>
                      <m:r>
                        <a:rPr lang="en-US" b="0" i="1" smtClean="0">
                          <a:latin typeface="Cambria Math"/>
                        </a:rPr>
                        <m:t> − ?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934" y="3147814"/>
                <a:ext cx="813877" cy="369332"/>
              </a:xfrm>
              <a:prstGeom prst="rect">
                <a:avLst/>
              </a:prstGeom>
              <a:blipFill rotWithShape="1">
                <a:blip r:embed="rId14"/>
                <a:stretch>
                  <a:fillRect t="-8197" r="-9774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511510" y="3426554"/>
                <a:ext cx="77130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𝑖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з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 − ?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510" y="3426554"/>
                <a:ext cx="771301" cy="369332"/>
              </a:xfrm>
              <a:prstGeom prst="rect">
                <a:avLst/>
              </a:prstGeom>
              <a:blipFill rotWithShape="1">
                <a:blip r:embed="rId15"/>
                <a:stretch>
                  <a:fillRect t="-8197" r="-1031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98440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5" grpId="0"/>
      <p:bldP spid="28" grpId="0"/>
      <p:bldP spid="29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610831" y="123478"/>
            <a:ext cx="3826445" cy="4354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Диаграмма «спектр-светимость»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51520" y="558973"/>
            <a:ext cx="3972022" cy="4506544"/>
            <a:chOff x="314236" y="558973"/>
            <a:chExt cx="3972022" cy="4506544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971922" y="558973"/>
              <a:ext cx="3240038" cy="3600400"/>
            </a:xfrm>
            <a:prstGeom prst="rect">
              <a:avLst/>
            </a:prstGeom>
            <a:gradFill flip="none" rotWithShape="1">
              <a:gsLst>
                <a:gs pos="1000">
                  <a:srgbClr val="00B0F0"/>
                </a:gs>
                <a:gs pos="32000">
                  <a:srgbClr val="00B050"/>
                </a:gs>
                <a:gs pos="100000">
                  <a:srgbClr val="FF0000"/>
                </a:gs>
                <a:gs pos="75000">
                  <a:srgbClr val="FF8000"/>
                </a:gs>
                <a:gs pos="48000">
                  <a:srgbClr val="92D050"/>
                </a:gs>
                <a:gs pos="63000">
                  <a:srgbClr val="FFFF00"/>
                </a:gs>
              </a:gsLst>
              <a:lin ang="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7" name="TextBox 6"/>
            <p:cNvSpPr txBox="1"/>
            <p:nvPr/>
          </p:nvSpPr>
          <p:spPr>
            <a:xfrm rot="16200000">
              <a:off x="-175931" y="2174507"/>
              <a:ext cx="13496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Светимость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/>
                <p:cNvSpPr txBox="1"/>
                <p:nvPr/>
              </p:nvSpPr>
              <p:spPr>
                <a:xfrm>
                  <a:off x="414000" y="3817997"/>
                  <a:ext cx="662874" cy="34137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ru-RU" sz="160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1600" b="0" i="1" smtClean="0">
                                <a:latin typeface="Cambria Math"/>
                              </a:rPr>
                              <m:t>10</m:t>
                            </m:r>
                          </m:e>
                          <m:sup>
                            <m:r>
                              <a:rPr lang="ru-RU" sz="1600" b="0" i="1" smtClean="0">
                                <a:latin typeface="Cambria Math"/>
                              </a:rPr>
                              <m:t>−5</m:t>
                            </m:r>
                          </m:sup>
                        </m:sSup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8" name="TextBox 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4000" y="3817997"/>
                  <a:ext cx="662874" cy="341376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 t="-3571" r="-7407" b="-23214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/>
                <p:cNvSpPr txBox="1"/>
                <p:nvPr/>
              </p:nvSpPr>
              <p:spPr>
                <a:xfrm>
                  <a:off x="414000" y="3132541"/>
                  <a:ext cx="662874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ru-RU" sz="160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1600" b="0" i="1" smtClean="0">
                                <a:latin typeface="Cambria Math"/>
                              </a:rPr>
                              <m:t>10</m:t>
                            </m:r>
                          </m:e>
                          <m:sup>
                            <m:r>
                              <a:rPr lang="ru-RU" sz="1600" b="0" i="1" smtClean="0">
                                <a:latin typeface="Cambria Math"/>
                              </a:rPr>
                              <m:t>−2</m:t>
                            </m:r>
                          </m:sup>
                        </m:sSup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9" name="TextBox 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4000" y="3132541"/>
                  <a:ext cx="662874" cy="338554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t="-5455" r="-7407" b="-23636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/>
                <p:cNvSpPr txBox="1"/>
                <p:nvPr/>
              </p:nvSpPr>
              <p:spPr>
                <a:xfrm>
                  <a:off x="468000" y="1352528"/>
                  <a:ext cx="553870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ru-RU" sz="160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1600" b="0" i="1" smtClean="0">
                                <a:latin typeface="Cambria Math"/>
                              </a:rPr>
                              <m:t>10</m:t>
                            </m:r>
                          </m:e>
                          <m:sup>
                            <m:r>
                              <a:rPr lang="ru-RU" sz="1600" b="0" i="1" smtClean="0">
                                <a:latin typeface="Cambria Math"/>
                              </a:rPr>
                              <m:t>3</m:t>
                            </m:r>
                          </m:sup>
                        </m:sSup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10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8000" y="1352528"/>
                  <a:ext cx="553870" cy="338554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t="-5455" r="-8791" b="-23636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/>
                <p:cNvSpPr txBox="1"/>
                <p:nvPr/>
              </p:nvSpPr>
              <p:spPr>
                <a:xfrm>
                  <a:off x="468000" y="558973"/>
                  <a:ext cx="553870" cy="34137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ru-RU" sz="160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1600" b="0" i="1" smtClean="0">
                                <a:latin typeface="Cambria Math"/>
                              </a:rPr>
                              <m:t>10</m:t>
                            </m:r>
                          </m:e>
                          <m:sup>
                            <m:r>
                              <a:rPr lang="ru-RU" sz="1600" b="0" i="1" smtClean="0">
                                <a:latin typeface="Cambria Math"/>
                              </a:rPr>
                              <m:t>5</m:t>
                            </m:r>
                          </m:sup>
                        </m:sSup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11" name="TextBox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8000" y="558973"/>
                  <a:ext cx="553870" cy="341376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t="-3571" r="-8791" b="-23214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/>
                <p:cNvSpPr txBox="1"/>
                <p:nvPr/>
              </p:nvSpPr>
              <p:spPr>
                <a:xfrm>
                  <a:off x="548846" y="2380659"/>
                  <a:ext cx="344966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1600" i="1" smtClean="0">
                            <a:latin typeface="Cambria Math"/>
                          </a:rPr>
                          <m:t>1</m:t>
                        </m:r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12" name="TextBox 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8846" y="2380659"/>
                  <a:ext cx="344966" cy="338554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t="-5455" r="-14286" b="-23636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" name="5-конечная звезда 12"/>
            <p:cNvSpPr>
              <a:spLocks noChangeAspect="1"/>
            </p:cNvSpPr>
            <p:nvPr/>
          </p:nvSpPr>
          <p:spPr>
            <a:xfrm>
              <a:off x="1571651" y="136627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5-конечная звезда 13"/>
            <p:cNvSpPr>
              <a:spLocks noChangeAspect="1"/>
            </p:cNvSpPr>
            <p:nvPr/>
          </p:nvSpPr>
          <p:spPr>
            <a:xfrm>
              <a:off x="1731752" y="146665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5-конечная звезда 14"/>
            <p:cNvSpPr>
              <a:spLocks noChangeAspect="1"/>
            </p:cNvSpPr>
            <p:nvPr/>
          </p:nvSpPr>
          <p:spPr>
            <a:xfrm>
              <a:off x="1475656" y="72966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5-конечная звезда 15"/>
            <p:cNvSpPr>
              <a:spLocks noChangeAspect="1"/>
            </p:cNvSpPr>
            <p:nvPr/>
          </p:nvSpPr>
          <p:spPr>
            <a:xfrm>
              <a:off x="1619672" y="87109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5-конечная звезда 16"/>
            <p:cNvSpPr>
              <a:spLocks noChangeAspect="1"/>
            </p:cNvSpPr>
            <p:nvPr/>
          </p:nvSpPr>
          <p:spPr>
            <a:xfrm>
              <a:off x="2065818" y="106302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5-конечная звезда 17"/>
            <p:cNvSpPr>
              <a:spLocks noChangeAspect="1"/>
            </p:cNvSpPr>
            <p:nvPr/>
          </p:nvSpPr>
          <p:spPr>
            <a:xfrm>
              <a:off x="2652831" y="105976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5-конечная звезда 18"/>
            <p:cNvSpPr>
              <a:spLocks noChangeAspect="1"/>
            </p:cNvSpPr>
            <p:nvPr/>
          </p:nvSpPr>
          <p:spPr>
            <a:xfrm>
              <a:off x="1950776" y="152180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5-конечная звезда 19"/>
            <p:cNvSpPr>
              <a:spLocks noChangeAspect="1"/>
            </p:cNvSpPr>
            <p:nvPr/>
          </p:nvSpPr>
          <p:spPr>
            <a:xfrm>
              <a:off x="2131552" y="175288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5-конечная звезда 20"/>
            <p:cNvSpPr>
              <a:spLocks noChangeAspect="1"/>
            </p:cNvSpPr>
            <p:nvPr/>
          </p:nvSpPr>
          <p:spPr>
            <a:xfrm>
              <a:off x="1886274" y="158996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5-конечная звезда 21"/>
            <p:cNvSpPr>
              <a:spLocks noChangeAspect="1"/>
            </p:cNvSpPr>
            <p:nvPr/>
          </p:nvSpPr>
          <p:spPr>
            <a:xfrm>
              <a:off x="2023599" y="178824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5-конечная звезда 22"/>
            <p:cNvSpPr>
              <a:spLocks noChangeAspect="1"/>
            </p:cNvSpPr>
            <p:nvPr/>
          </p:nvSpPr>
          <p:spPr>
            <a:xfrm>
              <a:off x="2176400" y="192669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5-конечная звезда 23"/>
            <p:cNvSpPr>
              <a:spLocks noChangeAspect="1"/>
            </p:cNvSpPr>
            <p:nvPr/>
          </p:nvSpPr>
          <p:spPr>
            <a:xfrm>
              <a:off x="2259034" y="172695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5-конечная звезда 24"/>
            <p:cNvSpPr>
              <a:spLocks noChangeAspect="1"/>
            </p:cNvSpPr>
            <p:nvPr/>
          </p:nvSpPr>
          <p:spPr>
            <a:xfrm>
              <a:off x="2259182" y="207695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5-конечная звезда 25"/>
            <p:cNvSpPr>
              <a:spLocks noChangeAspect="1"/>
            </p:cNvSpPr>
            <p:nvPr/>
          </p:nvSpPr>
          <p:spPr>
            <a:xfrm>
              <a:off x="2588306" y="226480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5-конечная звезда 26"/>
            <p:cNvSpPr>
              <a:spLocks noChangeAspect="1"/>
            </p:cNvSpPr>
            <p:nvPr/>
          </p:nvSpPr>
          <p:spPr>
            <a:xfrm>
              <a:off x="2200171" y="223948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5-конечная звезда 27"/>
            <p:cNvSpPr>
              <a:spLocks noChangeAspect="1"/>
            </p:cNvSpPr>
            <p:nvPr/>
          </p:nvSpPr>
          <p:spPr>
            <a:xfrm>
              <a:off x="2418864" y="237826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5-конечная звезда 28"/>
            <p:cNvSpPr>
              <a:spLocks noChangeAspect="1"/>
            </p:cNvSpPr>
            <p:nvPr/>
          </p:nvSpPr>
          <p:spPr>
            <a:xfrm>
              <a:off x="1566187" y="152749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5-конечная звезда 29"/>
            <p:cNvSpPr>
              <a:spLocks noChangeAspect="1"/>
            </p:cNvSpPr>
            <p:nvPr/>
          </p:nvSpPr>
          <p:spPr>
            <a:xfrm>
              <a:off x="1882166" y="169267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5-конечная звезда 30"/>
            <p:cNvSpPr>
              <a:spLocks noChangeAspect="1"/>
            </p:cNvSpPr>
            <p:nvPr/>
          </p:nvSpPr>
          <p:spPr>
            <a:xfrm>
              <a:off x="1831821" y="178434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5-конечная звезда 31"/>
            <p:cNvSpPr>
              <a:spLocks noChangeAspect="1"/>
            </p:cNvSpPr>
            <p:nvPr/>
          </p:nvSpPr>
          <p:spPr>
            <a:xfrm>
              <a:off x="1919504" y="192516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5-конечная звезда 32"/>
            <p:cNvSpPr>
              <a:spLocks noChangeAspect="1"/>
            </p:cNvSpPr>
            <p:nvPr/>
          </p:nvSpPr>
          <p:spPr>
            <a:xfrm>
              <a:off x="1713084" y="180230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5-конечная звезда 33"/>
            <p:cNvSpPr>
              <a:spLocks noChangeAspect="1"/>
            </p:cNvSpPr>
            <p:nvPr/>
          </p:nvSpPr>
          <p:spPr>
            <a:xfrm>
              <a:off x="2079430" y="206275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5-конечная звезда 34"/>
            <p:cNvSpPr>
              <a:spLocks noChangeAspect="1"/>
            </p:cNvSpPr>
            <p:nvPr/>
          </p:nvSpPr>
          <p:spPr>
            <a:xfrm>
              <a:off x="2009429" y="200725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5-конечная звезда 35"/>
            <p:cNvSpPr>
              <a:spLocks noChangeAspect="1"/>
            </p:cNvSpPr>
            <p:nvPr/>
          </p:nvSpPr>
          <p:spPr>
            <a:xfrm>
              <a:off x="2009429" y="212337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5-конечная звезда 36"/>
            <p:cNvSpPr>
              <a:spLocks noChangeAspect="1"/>
            </p:cNvSpPr>
            <p:nvPr/>
          </p:nvSpPr>
          <p:spPr>
            <a:xfrm>
              <a:off x="1954862" y="175633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5-конечная звезда 37"/>
            <p:cNvSpPr>
              <a:spLocks noChangeAspect="1"/>
            </p:cNvSpPr>
            <p:nvPr/>
          </p:nvSpPr>
          <p:spPr>
            <a:xfrm>
              <a:off x="1706140" y="163584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5-конечная звезда 38"/>
            <p:cNvSpPr>
              <a:spLocks noChangeAspect="1"/>
            </p:cNvSpPr>
            <p:nvPr/>
          </p:nvSpPr>
          <p:spPr>
            <a:xfrm>
              <a:off x="1723009" y="135252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5-конечная звезда 39"/>
            <p:cNvSpPr>
              <a:spLocks noChangeAspect="1"/>
            </p:cNvSpPr>
            <p:nvPr/>
          </p:nvSpPr>
          <p:spPr>
            <a:xfrm>
              <a:off x="1619672" y="167870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5-конечная звезда 40"/>
            <p:cNvSpPr>
              <a:spLocks noChangeAspect="1"/>
            </p:cNvSpPr>
            <p:nvPr/>
          </p:nvSpPr>
          <p:spPr>
            <a:xfrm>
              <a:off x="1870939" y="141028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5-конечная звезда 41"/>
            <p:cNvSpPr>
              <a:spLocks noChangeAspect="1"/>
            </p:cNvSpPr>
            <p:nvPr/>
          </p:nvSpPr>
          <p:spPr>
            <a:xfrm>
              <a:off x="1448751" y="165403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5-конечная звезда 42"/>
            <p:cNvSpPr>
              <a:spLocks noChangeAspect="1"/>
            </p:cNvSpPr>
            <p:nvPr/>
          </p:nvSpPr>
          <p:spPr>
            <a:xfrm>
              <a:off x="2638400" y="243376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5-конечная звезда 43"/>
            <p:cNvSpPr>
              <a:spLocks noChangeAspect="1"/>
            </p:cNvSpPr>
            <p:nvPr/>
          </p:nvSpPr>
          <p:spPr>
            <a:xfrm>
              <a:off x="2796868" y="267751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5-конечная звезда 44"/>
            <p:cNvSpPr>
              <a:spLocks noChangeAspect="1"/>
            </p:cNvSpPr>
            <p:nvPr/>
          </p:nvSpPr>
          <p:spPr>
            <a:xfrm>
              <a:off x="2990906" y="261963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5-конечная звезда 45"/>
            <p:cNvSpPr>
              <a:spLocks noChangeAspect="1"/>
            </p:cNvSpPr>
            <p:nvPr/>
          </p:nvSpPr>
          <p:spPr>
            <a:xfrm>
              <a:off x="3100693" y="279046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5-конечная звезда 46"/>
            <p:cNvSpPr>
              <a:spLocks noChangeAspect="1"/>
            </p:cNvSpPr>
            <p:nvPr/>
          </p:nvSpPr>
          <p:spPr>
            <a:xfrm>
              <a:off x="2959408" y="277084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5-конечная звезда 47"/>
            <p:cNvSpPr>
              <a:spLocks noChangeAspect="1"/>
            </p:cNvSpPr>
            <p:nvPr/>
          </p:nvSpPr>
          <p:spPr>
            <a:xfrm>
              <a:off x="3100841" y="291126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5-конечная звезда 48"/>
            <p:cNvSpPr>
              <a:spLocks noChangeAspect="1"/>
            </p:cNvSpPr>
            <p:nvPr/>
          </p:nvSpPr>
          <p:spPr>
            <a:xfrm>
              <a:off x="3732926" y="354181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5-конечная звезда 49"/>
            <p:cNvSpPr>
              <a:spLocks noChangeAspect="1"/>
            </p:cNvSpPr>
            <p:nvPr/>
          </p:nvSpPr>
          <p:spPr>
            <a:xfrm>
              <a:off x="3287724" y="315417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5-конечная звезда 50"/>
            <p:cNvSpPr>
              <a:spLocks noChangeAspect="1"/>
            </p:cNvSpPr>
            <p:nvPr/>
          </p:nvSpPr>
          <p:spPr>
            <a:xfrm>
              <a:off x="3566149" y="340037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5-конечная звезда 51"/>
            <p:cNvSpPr>
              <a:spLocks noChangeAspect="1"/>
            </p:cNvSpPr>
            <p:nvPr/>
          </p:nvSpPr>
          <p:spPr>
            <a:xfrm>
              <a:off x="2399403" y="219760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5-конечная звезда 52"/>
            <p:cNvSpPr>
              <a:spLocks noChangeAspect="1"/>
            </p:cNvSpPr>
            <p:nvPr/>
          </p:nvSpPr>
          <p:spPr>
            <a:xfrm>
              <a:off x="3851920" y="374728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5-конечная звезда 53"/>
            <p:cNvSpPr>
              <a:spLocks noChangeAspect="1"/>
            </p:cNvSpPr>
            <p:nvPr/>
          </p:nvSpPr>
          <p:spPr>
            <a:xfrm>
              <a:off x="2257970" y="186838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5-конечная звезда 54"/>
            <p:cNvSpPr>
              <a:spLocks noChangeAspect="1"/>
            </p:cNvSpPr>
            <p:nvPr/>
          </p:nvSpPr>
          <p:spPr>
            <a:xfrm>
              <a:off x="2516170" y="251970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5-конечная звезда 55"/>
            <p:cNvSpPr>
              <a:spLocks noChangeAspect="1"/>
            </p:cNvSpPr>
            <p:nvPr/>
          </p:nvSpPr>
          <p:spPr>
            <a:xfrm>
              <a:off x="2591941" y="263878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5-конечная звезда 56"/>
            <p:cNvSpPr>
              <a:spLocks noChangeAspect="1"/>
            </p:cNvSpPr>
            <p:nvPr/>
          </p:nvSpPr>
          <p:spPr>
            <a:xfrm>
              <a:off x="2959261" y="290346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5-конечная звезда 57"/>
            <p:cNvSpPr>
              <a:spLocks noChangeAspect="1"/>
            </p:cNvSpPr>
            <p:nvPr/>
          </p:nvSpPr>
          <p:spPr>
            <a:xfrm>
              <a:off x="3141879" y="301273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5-конечная звезда 58"/>
            <p:cNvSpPr>
              <a:spLocks noChangeAspect="1"/>
            </p:cNvSpPr>
            <p:nvPr/>
          </p:nvSpPr>
          <p:spPr>
            <a:xfrm>
              <a:off x="3201297" y="286509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5-конечная звезда 59"/>
            <p:cNvSpPr>
              <a:spLocks noChangeAspect="1"/>
            </p:cNvSpPr>
            <p:nvPr/>
          </p:nvSpPr>
          <p:spPr>
            <a:xfrm>
              <a:off x="2879528" y="281895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5-конечная звезда 60"/>
            <p:cNvSpPr>
              <a:spLocks noChangeAspect="1"/>
            </p:cNvSpPr>
            <p:nvPr/>
          </p:nvSpPr>
          <p:spPr>
            <a:xfrm>
              <a:off x="3387113" y="323110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5-конечная звезда 61"/>
            <p:cNvSpPr>
              <a:spLocks noChangeAspect="1"/>
            </p:cNvSpPr>
            <p:nvPr/>
          </p:nvSpPr>
          <p:spPr>
            <a:xfrm>
              <a:off x="3495432" y="325894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5-конечная звезда 62"/>
            <p:cNvSpPr>
              <a:spLocks noChangeAspect="1"/>
            </p:cNvSpPr>
            <p:nvPr/>
          </p:nvSpPr>
          <p:spPr>
            <a:xfrm>
              <a:off x="2129455" y="184891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5-конечная звезда 63"/>
            <p:cNvSpPr>
              <a:spLocks noChangeAspect="1"/>
            </p:cNvSpPr>
            <p:nvPr/>
          </p:nvSpPr>
          <p:spPr>
            <a:xfrm>
              <a:off x="2166911" y="201933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5" name="5-конечная звезда 64"/>
            <p:cNvSpPr>
              <a:spLocks noChangeAspect="1"/>
            </p:cNvSpPr>
            <p:nvPr/>
          </p:nvSpPr>
          <p:spPr>
            <a:xfrm>
              <a:off x="2796868" y="242859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5-конечная звезда 65"/>
            <p:cNvSpPr>
              <a:spLocks noChangeAspect="1"/>
            </p:cNvSpPr>
            <p:nvPr/>
          </p:nvSpPr>
          <p:spPr>
            <a:xfrm>
              <a:off x="2709973" y="256456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5-конечная звезда 66"/>
            <p:cNvSpPr>
              <a:spLocks noChangeAspect="1"/>
            </p:cNvSpPr>
            <p:nvPr/>
          </p:nvSpPr>
          <p:spPr>
            <a:xfrm>
              <a:off x="2879528" y="251970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5-конечная звезда 67"/>
            <p:cNvSpPr>
              <a:spLocks noChangeAspect="1"/>
            </p:cNvSpPr>
            <p:nvPr/>
          </p:nvSpPr>
          <p:spPr>
            <a:xfrm>
              <a:off x="2709116" y="276106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5-конечная звезда 68"/>
            <p:cNvSpPr>
              <a:spLocks noChangeAspect="1"/>
            </p:cNvSpPr>
            <p:nvPr/>
          </p:nvSpPr>
          <p:spPr>
            <a:xfrm>
              <a:off x="2275231" y="237826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5-конечная звезда 69"/>
            <p:cNvSpPr>
              <a:spLocks noChangeAspect="1"/>
            </p:cNvSpPr>
            <p:nvPr/>
          </p:nvSpPr>
          <p:spPr>
            <a:xfrm>
              <a:off x="1567790" y="184891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5-конечная звезда 70"/>
            <p:cNvSpPr>
              <a:spLocks noChangeAspect="1"/>
            </p:cNvSpPr>
            <p:nvPr/>
          </p:nvSpPr>
          <p:spPr>
            <a:xfrm>
              <a:off x="1707620" y="193562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5-конечная звезда 71"/>
            <p:cNvSpPr>
              <a:spLocks noChangeAspect="1"/>
            </p:cNvSpPr>
            <p:nvPr/>
          </p:nvSpPr>
          <p:spPr>
            <a:xfrm>
              <a:off x="1882166" y="202867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5-конечная звезда 72"/>
            <p:cNvSpPr>
              <a:spLocks noChangeAspect="1"/>
            </p:cNvSpPr>
            <p:nvPr/>
          </p:nvSpPr>
          <p:spPr>
            <a:xfrm>
              <a:off x="2175477" y="218184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5-конечная звезда 73"/>
            <p:cNvSpPr>
              <a:spLocks noChangeAspect="1"/>
            </p:cNvSpPr>
            <p:nvPr/>
          </p:nvSpPr>
          <p:spPr>
            <a:xfrm>
              <a:off x="1334223" y="140148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5-конечная звезда 74"/>
            <p:cNvSpPr>
              <a:spLocks noChangeAspect="1"/>
            </p:cNvSpPr>
            <p:nvPr/>
          </p:nvSpPr>
          <p:spPr>
            <a:xfrm>
              <a:off x="2350263" y="227244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5-конечная звезда 75"/>
            <p:cNvSpPr>
              <a:spLocks noChangeAspect="1"/>
            </p:cNvSpPr>
            <p:nvPr/>
          </p:nvSpPr>
          <p:spPr>
            <a:xfrm>
              <a:off x="3459044" y="312302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5-конечная звезда 76"/>
            <p:cNvSpPr>
              <a:spLocks noChangeAspect="1"/>
            </p:cNvSpPr>
            <p:nvPr/>
          </p:nvSpPr>
          <p:spPr>
            <a:xfrm>
              <a:off x="3272014" y="301273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5-конечная звезда 77"/>
            <p:cNvSpPr>
              <a:spLocks noChangeAspect="1"/>
            </p:cNvSpPr>
            <p:nvPr/>
          </p:nvSpPr>
          <p:spPr>
            <a:xfrm>
              <a:off x="3662209" y="285772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5-конечная звезда 78"/>
            <p:cNvSpPr>
              <a:spLocks noChangeAspect="1"/>
            </p:cNvSpPr>
            <p:nvPr/>
          </p:nvSpPr>
          <p:spPr>
            <a:xfrm>
              <a:off x="3940634" y="83821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5-конечная звезда 79"/>
            <p:cNvSpPr>
              <a:spLocks noChangeAspect="1"/>
            </p:cNvSpPr>
            <p:nvPr/>
          </p:nvSpPr>
          <p:spPr>
            <a:xfrm>
              <a:off x="3460533" y="74940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5-конечная звезда 80"/>
            <p:cNvSpPr>
              <a:spLocks noChangeAspect="1"/>
            </p:cNvSpPr>
            <p:nvPr/>
          </p:nvSpPr>
          <p:spPr>
            <a:xfrm>
              <a:off x="3864652" y="79696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5-конечная звезда 81"/>
            <p:cNvSpPr>
              <a:spLocks noChangeAspect="1"/>
            </p:cNvSpPr>
            <p:nvPr/>
          </p:nvSpPr>
          <p:spPr>
            <a:xfrm>
              <a:off x="3880215" y="120446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5-конечная звезда 82"/>
            <p:cNvSpPr>
              <a:spLocks noChangeAspect="1"/>
            </p:cNvSpPr>
            <p:nvPr/>
          </p:nvSpPr>
          <p:spPr>
            <a:xfrm>
              <a:off x="3671193" y="121934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5-конечная звезда 83"/>
            <p:cNvSpPr>
              <a:spLocks noChangeAspect="1"/>
            </p:cNvSpPr>
            <p:nvPr/>
          </p:nvSpPr>
          <p:spPr>
            <a:xfrm>
              <a:off x="3521323" y="101630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5-конечная звезда 84"/>
            <p:cNvSpPr>
              <a:spLocks noChangeAspect="1"/>
            </p:cNvSpPr>
            <p:nvPr/>
          </p:nvSpPr>
          <p:spPr>
            <a:xfrm>
              <a:off x="3459043" y="125236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5-конечная звезда 85"/>
            <p:cNvSpPr>
              <a:spLocks noChangeAspect="1"/>
            </p:cNvSpPr>
            <p:nvPr/>
          </p:nvSpPr>
          <p:spPr>
            <a:xfrm>
              <a:off x="3741909" y="145108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5-конечная звезда 86"/>
            <p:cNvSpPr>
              <a:spLocks noChangeAspect="1"/>
            </p:cNvSpPr>
            <p:nvPr/>
          </p:nvSpPr>
          <p:spPr>
            <a:xfrm>
              <a:off x="3595433" y="135106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5-конечная звезда 87"/>
            <p:cNvSpPr>
              <a:spLocks noChangeAspect="1"/>
            </p:cNvSpPr>
            <p:nvPr/>
          </p:nvSpPr>
          <p:spPr>
            <a:xfrm>
              <a:off x="3202557" y="137080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5-конечная звезда 88"/>
            <p:cNvSpPr>
              <a:spLocks noChangeAspect="1"/>
            </p:cNvSpPr>
            <p:nvPr/>
          </p:nvSpPr>
          <p:spPr>
            <a:xfrm>
              <a:off x="3438758" y="151802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5-конечная звезда 89"/>
            <p:cNvSpPr>
              <a:spLocks noChangeAspect="1"/>
            </p:cNvSpPr>
            <p:nvPr/>
          </p:nvSpPr>
          <p:spPr>
            <a:xfrm>
              <a:off x="3553012" y="168443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5-конечная звезда 90"/>
            <p:cNvSpPr>
              <a:spLocks noChangeAspect="1"/>
            </p:cNvSpPr>
            <p:nvPr/>
          </p:nvSpPr>
          <p:spPr>
            <a:xfrm>
              <a:off x="3343990" y="169931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5-конечная звезда 91"/>
            <p:cNvSpPr>
              <a:spLocks noChangeAspect="1"/>
            </p:cNvSpPr>
            <p:nvPr/>
          </p:nvSpPr>
          <p:spPr>
            <a:xfrm>
              <a:off x="3194120" y="149627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5-конечная звезда 92"/>
            <p:cNvSpPr>
              <a:spLocks noChangeAspect="1"/>
            </p:cNvSpPr>
            <p:nvPr/>
          </p:nvSpPr>
          <p:spPr>
            <a:xfrm>
              <a:off x="3131840" y="173233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5-конечная звезда 93"/>
            <p:cNvSpPr>
              <a:spLocks noChangeAspect="1"/>
            </p:cNvSpPr>
            <p:nvPr/>
          </p:nvSpPr>
          <p:spPr>
            <a:xfrm>
              <a:off x="3414706" y="193105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5-конечная звезда 94"/>
            <p:cNvSpPr>
              <a:spLocks noChangeAspect="1"/>
            </p:cNvSpPr>
            <p:nvPr/>
          </p:nvSpPr>
          <p:spPr>
            <a:xfrm>
              <a:off x="3971125" y="72638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5-конечная звезда 95"/>
            <p:cNvSpPr>
              <a:spLocks noChangeAspect="1"/>
            </p:cNvSpPr>
            <p:nvPr/>
          </p:nvSpPr>
          <p:spPr>
            <a:xfrm>
              <a:off x="3682160" y="104323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5-конечная звезда 96"/>
            <p:cNvSpPr>
              <a:spLocks noChangeAspect="1"/>
            </p:cNvSpPr>
            <p:nvPr/>
          </p:nvSpPr>
          <p:spPr>
            <a:xfrm>
              <a:off x="3813331" y="97565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5-конечная звезда 97"/>
            <p:cNvSpPr>
              <a:spLocks noChangeAspect="1"/>
            </p:cNvSpPr>
            <p:nvPr/>
          </p:nvSpPr>
          <p:spPr>
            <a:xfrm>
              <a:off x="4032615" y="135686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5-конечная звезда 98"/>
            <p:cNvSpPr>
              <a:spLocks noChangeAspect="1"/>
            </p:cNvSpPr>
            <p:nvPr/>
          </p:nvSpPr>
          <p:spPr>
            <a:xfrm>
              <a:off x="3823593" y="137174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5-конечная звезда 99"/>
            <p:cNvSpPr>
              <a:spLocks noChangeAspect="1"/>
            </p:cNvSpPr>
            <p:nvPr/>
          </p:nvSpPr>
          <p:spPr>
            <a:xfrm>
              <a:off x="3341274" y="124574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5-конечная звезда 100"/>
            <p:cNvSpPr>
              <a:spLocks noChangeAspect="1"/>
            </p:cNvSpPr>
            <p:nvPr/>
          </p:nvSpPr>
          <p:spPr>
            <a:xfrm>
              <a:off x="3495431" y="180230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5-конечная звезда 101"/>
            <p:cNvSpPr>
              <a:spLocks noChangeAspect="1"/>
            </p:cNvSpPr>
            <p:nvPr/>
          </p:nvSpPr>
          <p:spPr>
            <a:xfrm>
              <a:off x="3900408" y="188183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5-конечная звезда 102"/>
            <p:cNvSpPr>
              <a:spLocks noChangeAspect="1"/>
            </p:cNvSpPr>
            <p:nvPr/>
          </p:nvSpPr>
          <p:spPr>
            <a:xfrm>
              <a:off x="3745264" y="66305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5-конечная звезда 103"/>
            <p:cNvSpPr>
              <a:spLocks noChangeAspect="1"/>
            </p:cNvSpPr>
            <p:nvPr/>
          </p:nvSpPr>
          <p:spPr>
            <a:xfrm>
              <a:off x="3896839" y="108575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5-конечная звезда 104"/>
            <p:cNvSpPr>
              <a:spLocks noChangeAspect="1"/>
            </p:cNvSpPr>
            <p:nvPr/>
          </p:nvSpPr>
          <p:spPr>
            <a:xfrm>
              <a:off x="3694445" y="173233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5-конечная звезда 105"/>
            <p:cNvSpPr>
              <a:spLocks noChangeAspect="1"/>
            </p:cNvSpPr>
            <p:nvPr/>
          </p:nvSpPr>
          <p:spPr>
            <a:xfrm>
              <a:off x="3389719" y="104637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5-конечная звезда 106"/>
            <p:cNvSpPr>
              <a:spLocks noChangeAspect="1"/>
            </p:cNvSpPr>
            <p:nvPr/>
          </p:nvSpPr>
          <p:spPr>
            <a:xfrm>
              <a:off x="3975993" y="152414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5-конечная звезда 107"/>
            <p:cNvSpPr>
              <a:spLocks noChangeAspect="1"/>
            </p:cNvSpPr>
            <p:nvPr/>
          </p:nvSpPr>
          <p:spPr>
            <a:xfrm>
              <a:off x="3804294" y="120446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5-конечная звезда 108"/>
            <p:cNvSpPr>
              <a:spLocks noChangeAspect="1"/>
            </p:cNvSpPr>
            <p:nvPr/>
          </p:nvSpPr>
          <p:spPr>
            <a:xfrm>
              <a:off x="3763843" y="155716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5-конечная звезда 109"/>
            <p:cNvSpPr>
              <a:spLocks noChangeAspect="1"/>
            </p:cNvSpPr>
            <p:nvPr/>
          </p:nvSpPr>
          <p:spPr>
            <a:xfrm>
              <a:off x="3287723" y="182586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5-конечная звезда 110"/>
            <p:cNvSpPr>
              <a:spLocks noChangeAspect="1"/>
            </p:cNvSpPr>
            <p:nvPr/>
          </p:nvSpPr>
          <p:spPr>
            <a:xfrm>
              <a:off x="3707582" y="214767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5-конечная звезда 111"/>
            <p:cNvSpPr>
              <a:spLocks noChangeAspect="1"/>
            </p:cNvSpPr>
            <p:nvPr/>
          </p:nvSpPr>
          <p:spPr>
            <a:xfrm>
              <a:off x="3019337" y="191547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5-конечная звезда 112"/>
            <p:cNvSpPr>
              <a:spLocks noChangeAspect="1"/>
            </p:cNvSpPr>
            <p:nvPr/>
          </p:nvSpPr>
          <p:spPr>
            <a:xfrm>
              <a:off x="3096040" y="211435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5-конечная звезда 113"/>
            <p:cNvSpPr>
              <a:spLocks noChangeAspect="1"/>
            </p:cNvSpPr>
            <p:nvPr/>
          </p:nvSpPr>
          <p:spPr>
            <a:xfrm>
              <a:off x="3181597" y="226480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5" name="5-конечная звезда 114"/>
            <p:cNvSpPr>
              <a:spLocks noChangeAspect="1"/>
            </p:cNvSpPr>
            <p:nvPr/>
          </p:nvSpPr>
          <p:spPr>
            <a:xfrm>
              <a:off x="2990230" y="227844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5-конечная звезда 115"/>
            <p:cNvSpPr>
              <a:spLocks noChangeAspect="1"/>
            </p:cNvSpPr>
            <p:nvPr/>
          </p:nvSpPr>
          <p:spPr>
            <a:xfrm>
              <a:off x="2900045" y="211152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7" name="5-конечная звезда 116"/>
            <p:cNvSpPr>
              <a:spLocks noChangeAspect="1"/>
            </p:cNvSpPr>
            <p:nvPr/>
          </p:nvSpPr>
          <p:spPr>
            <a:xfrm>
              <a:off x="2848797" y="225296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8" name="5-конечная звезда 117"/>
            <p:cNvSpPr>
              <a:spLocks noChangeAspect="1"/>
            </p:cNvSpPr>
            <p:nvPr/>
          </p:nvSpPr>
          <p:spPr>
            <a:xfrm>
              <a:off x="3096452" y="76700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9" name="5-конечная звезда 118"/>
            <p:cNvSpPr>
              <a:spLocks noChangeAspect="1"/>
            </p:cNvSpPr>
            <p:nvPr/>
          </p:nvSpPr>
          <p:spPr>
            <a:xfrm>
              <a:off x="2874916" y="72554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0" name="5-конечная звезда 119"/>
            <p:cNvSpPr>
              <a:spLocks noChangeAspect="1"/>
            </p:cNvSpPr>
            <p:nvPr/>
          </p:nvSpPr>
          <p:spPr>
            <a:xfrm>
              <a:off x="2719162" y="73377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1" name="5-конечная звезда 120"/>
            <p:cNvSpPr>
              <a:spLocks noChangeAspect="1"/>
            </p:cNvSpPr>
            <p:nvPr/>
          </p:nvSpPr>
          <p:spPr>
            <a:xfrm>
              <a:off x="2845009" y="111526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2" name="5-конечная звезда 121"/>
            <p:cNvSpPr>
              <a:spLocks noChangeAspect="1"/>
            </p:cNvSpPr>
            <p:nvPr/>
          </p:nvSpPr>
          <p:spPr>
            <a:xfrm>
              <a:off x="2582115" y="83422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3" name="5-конечная звезда 122"/>
            <p:cNvSpPr>
              <a:spLocks noChangeAspect="1"/>
            </p:cNvSpPr>
            <p:nvPr/>
          </p:nvSpPr>
          <p:spPr>
            <a:xfrm>
              <a:off x="2915725" y="134700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4" name="5-конечная звезда 123"/>
            <p:cNvSpPr>
              <a:spLocks noChangeAspect="1"/>
            </p:cNvSpPr>
            <p:nvPr/>
          </p:nvSpPr>
          <p:spPr>
            <a:xfrm>
              <a:off x="2769249" y="124697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5" name="5-конечная звезда 124"/>
            <p:cNvSpPr>
              <a:spLocks noChangeAspect="1"/>
            </p:cNvSpPr>
            <p:nvPr/>
          </p:nvSpPr>
          <p:spPr>
            <a:xfrm>
              <a:off x="3144941" y="62229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6" name="5-конечная звезда 125"/>
            <p:cNvSpPr>
              <a:spLocks noChangeAspect="1"/>
            </p:cNvSpPr>
            <p:nvPr/>
          </p:nvSpPr>
          <p:spPr>
            <a:xfrm>
              <a:off x="2855976" y="93915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7" name="5-конечная звезда 126"/>
            <p:cNvSpPr>
              <a:spLocks noChangeAspect="1"/>
            </p:cNvSpPr>
            <p:nvPr/>
          </p:nvSpPr>
          <p:spPr>
            <a:xfrm>
              <a:off x="2987147" y="87157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5-конечная звезда 127"/>
            <p:cNvSpPr>
              <a:spLocks noChangeAspect="1"/>
            </p:cNvSpPr>
            <p:nvPr/>
          </p:nvSpPr>
          <p:spPr>
            <a:xfrm>
              <a:off x="3206431" y="125277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5-конечная звезда 128"/>
            <p:cNvSpPr>
              <a:spLocks noChangeAspect="1"/>
            </p:cNvSpPr>
            <p:nvPr/>
          </p:nvSpPr>
          <p:spPr>
            <a:xfrm>
              <a:off x="2585641" y="62557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5-конечная звезда 129"/>
            <p:cNvSpPr>
              <a:spLocks noChangeAspect="1"/>
            </p:cNvSpPr>
            <p:nvPr/>
          </p:nvSpPr>
          <p:spPr>
            <a:xfrm>
              <a:off x="2919080" y="55897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1" name="5-конечная звезда 130"/>
            <p:cNvSpPr>
              <a:spLocks noChangeAspect="1"/>
            </p:cNvSpPr>
            <p:nvPr/>
          </p:nvSpPr>
          <p:spPr>
            <a:xfrm>
              <a:off x="3070655" y="98166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2" name="5-конечная звезда 131"/>
            <p:cNvSpPr>
              <a:spLocks noChangeAspect="1"/>
            </p:cNvSpPr>
            <p:nvPr/>
          </p:nvSpPr>
          <p:spPr>
            <a:xfrm>
              <a:off x="3237473" y="74940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3" name="5-конечная звезда 132"/>
            <p:cNvSpPr>
              <a:spLocks noChangeAspect="1"/>
            </p:cNvSpPr>
            <p:nvPr/>
          </p:nvSpPr>
          <p:spPr>
            <a:xfrm>
              <a:off x="1619672" y="323469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4" name="5-конечная звезда 133"/>
            <p:cNvSpPr>
              <a:spLocks noChangeAspect="1"/>
            </p:cNvSpPr>
            <p:nvPr/>
          </p:nvSpPr>
          <p:spPr>
            <a:xfrm>
              <a:off x="2582114" y="383427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5" name="5-конечная звезда 134"/>
            <p:cNvSpPr>
              <a:spLocks noChangeAspect="1"/>
            </p:cNvSpPr>
            <p:nvPr/>
          </p:nvSpPr>
          <p:spPr>
            <a:xfrm>
              <a:off x="2521953" y="404018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6" name="5-конечная звезда 135"/>
            <p:cNvSpPr>
              <a:spLocks noChangeAspect="1"/>
            </p:cNvSpPr>
            <p:nvPr/>
          </p:nvSpPr>
          <p:spPr>
            <a:xfrm>
              <a:off x="2048886" y="314418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7" name="5-конечная звезда 136"/>
            <p:cNvSpPr>
              <a:spLocks noChangeAspect="1"/>
            </p:cNvSpPr>
            <p:nvPr/>
          </p:nvSpPr>
          <p:spPr>
            <a:xfrm>
              <a:off x="2033701" y="362400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8" name="5-конечная звезда 137"/>
            <p:cNvSpPr>
              <a:spLocks noChangeAspect="1"/>
            </p:cNvSpPr>
            <p:nvPr/>
          </p:nvSpPr>
          <p:spPr>
            <a:xfrm>
              <a:off x="2141514" y="399986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9" name="5-конечная звезда 138"/>
            <p:cNvSpPr>
              <a:spLocks noChangeAspect="1"/>
            </p:cNvSpPr>
            <p:nvPr/>
          </p:nvSpPr>
          <p:spPr>
            <a:xfrm>
              <a:off x="2987207" y="397274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0" name="5-конечная звезда 139"/>
            <p:cNvSpPr>
              <a:spLocks noChangeAspect="1"/>
            </p:cNvSpPr>
            <p:nvPr/>
          </p:nvSpPr>
          <p:spPr>
            <a:xfrm>
              <a:off x="1837283" y="378291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1" name="5-конечная звезда 140"/>
            <p:cNvSpPr>
              <a:spLocks noChangeAspect="1"/>
            </p:cNvSpPr>
            <p:nvPr/>
          </p:nvSpPr>
          <p:spPr>
            <a:xfrm>
              <a:off x="2269585" y="393053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2" name="5-конечная звезда 141"/>
            <p:cNvSpPr>
              <a:spLocks noChangeAspect="1"/>
            </p:cNvSpPr>
            <p:nvPr/>
          </p:nvSpPr>
          <p:spPr>
            <a:xfrm>
              <a:off x="2225922" y="385532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3" name="5-конечная звезда 142"/>
            <p:cNvSpPr>
              <a:spLocks noChangeAspect="1"/>
            </p:cNvSpPr>
            <p:nvPr/>
          </p:nvSpPr>
          <p:spPr>
            <a:xfrm>
              <a:off x="1886030" y="354540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4" name="5-конечная звезда 143"/>
            <p:cNvSpPr>
              <a:spLocks noChangeAspect="1"/>
            </p:cNvSpPr>
            <p:nvPr/>
          </p:nvSpPr>
          <p:spPr>
            <a:xfrm>
              <a:off x="2362797" y="402461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5" name="5-конечная звезда 144"/>
            <p:cNvSpPr>
              <a:spLocks noChangeAspect="1"/>
            </p:cNvSpPr>
            <p:nvPr/>
          </p:nvSpPr>
          <p:spPr>
            <a:xfrm>
              <a:off x="2182759" y="326805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6" name="5-конечная звезда 145"/>
            <p:cNvSpPr>
              <a:spLocks noChangeAspect="1"/>
            </p:cNvSpPr>
            <p:nvPr/>
          </p:nvSpPr>
          <p:spPr>
            <a:xfrm>
              <a:off x="1798825" y="361732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7" name="5-конечная звезда 146"/>
            <p:cNvSpPr>
              <a:spLocks noChangeAspect="1"/>
            </p:cNvSpPr>
            <p:nvPr/>
          </p:nvSpPr>
          <p:spPr>
            <a:xfrm>
              <a:off x="2341549" y="378927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8" name="5-конечная звезда 147"/>
            <p:cNvSpPr>
              <a:spLocks noChangeAspect="1"/>
            </p:cNvSpPr>
            <p:nvPr/>
          </p:nvSpPr>
          <p:spPr>
            <a:xfrm>
              <a:off x="2420741" y="374784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9" name="5-конечная звезда 148"/>
            <p:cNvSpPr>
              <a:spLocks noChangeAspect="1"/>
            </p:cNvSpPr>
            <p:nvPr/>
          </p:nvSpPr>
          <p:spPr>
            <a:xfrm>
              <a:off x="2385377" y="363348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0" name="5-конечная звезда 149"/>
            <p:cNvSpPr>
              <a:spLocks noChangeAspect="1"/>
            </p:cNvSpPr>
            <p:nvPr/>
          </p:nvSpPr>
          <p:spPr>
            <a:xfrm>
              <a:off x="1897663" y="395293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1" name="5-конечная звезда 150"/>
            <p:cNvSpPr>
              <a:spLocks noChangeAspect="1"/>
            </p:cNvSpPr>
            <p:nvPr/>
          </p:nvSpPr>
          <p:spPr>
            <a:xfrm>
              <a:off x="2190319" y="356184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2" name="5-конечная звезда 151"/>
            <p:cNvSpPr>
              <a:spLocks noChangeAspect="1"/>
            </p:cNvSpPr>
            <p:nvPr/>
          </p:nvSpPr>
          <p:spPr>
            <a:xfrm>
              <a:off x="1691680" y="371220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3" name="5-конечная звезда 152"/>
            <p:cNvSpPr>
              <a:spLocks noChangeAspect="1"/>
            </p:cNvSpPr>
            <p:nvPr/>
          </p:nvSpPr>
          <p:spPr>
            <a:xfrm>
              <a:off x="2329794" y="371332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4" name="5-конечная звезда 153"/>
            <p:cNvSpPr>
              <a:spLocks noChangeAspect="1"/>
            </p:cNvSpPr>
            <p:nvPr/>
          </p:nvSpPr>
          <p:spPr>
            <a:xfrm>
              <a:off x="2829855" y="394625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5" name="5-конечная звезда 154"/>
            <p:cNvSpPr>
              <a:spLocks noChangeAspect="1"/>
            </p:cNvSpPr>
            <p:nvPr/>
          </p:nvSpPr>
          <p:spPr>
            <a:xfrm>
              <a:off x="2908194" y="374668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6" name="5-конечная звезда 155"/>
            <p:cNvSpPr>
              <a:spLocks noChangeAspect="1"/>
            </p:cNvSpPr>
            <p:nvPr/>
          </p:nvSpPr>
          <p:spPr>
            <a:xfrm>
              <a:off x="3052687" y="381450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7" name="5-конечная звезда 156"/>
            <p:cNvSpPr>
              <a:spLocks noChangeAspect="1"/>
            </p:cNvSpPr>
            <p:nvPr/>
          </p:nvSpPr>
          <p:spPr>
            <a:xfrm>
              <a:off x="2829105" y="383130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8" name="5-конечная звезда 157"/>
            <p:cNvSpPr>
              <a:spLocks noChangeAspect="1"/>
            </p:cNvSpPr>
            <p:nvPr/>
          </p:nvSpPr>
          <p:spPr>
            <a:xfrm>
              <a:off x="2437386" y="400427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9" name="5-конечная звезда 158"/>
            <p:cNvSpPr>
              <a:spLocks noChangeAspect="1"/>
            </p:cNvSpPr>
            <p:nvPr/>
          </p:nvSpPr>
          <p:spPr>
            <a:xfrm>
              <a:off x="1993185" y="381855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0" name="5-конечная звезда 159"/>
            <p:cNvSpPr>
              <a:spLocks noChangeAspect="1"/>
            </p:cNvSpPr>
            <p:nvPr/>
          </p:nvSpPr>
          <p:spPr>
            <a:xfrm>
              <a:off x="2514924" y="236716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1" name="5-конечная звезда 160"/>
            <p:cNvSpPr>
              <a:spLocks noChangeAspect="1"/>
            </p:cNvSpPr>
            <p:nvPr/>
          </p:nvSpPr>
          <p:spPr>
            <a:xfrm>
              <a:off x="1480484" y="131202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2" name="5-конечная звезда 161"/>
            <p:cNvSpPr>
              <a:spLocks noChangeAspect="1"/>
            </p:cNvSpPr>
            <p:nvPr/>
          </p:nvSpPr>
          <p:spPr>
            <a:xfrm>
              <a:off x="1855914" y="88634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3" name="5-конечная звезда 162"/>
            <p:cNvSpPr>
              <a:spLocks noChangeAspect="1"/>
            </p:cNvSpPr>
            <p:nvPr/>
          </p:nvSpPr>
          <p:spPr>
            <a:xfrm>
              <a:off x="2449171" y="207902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4" name="5-конечная звезда 163"/>
            <p:cNvSpPr>
              <a:spLocks noChangeAspect="1"/>
            </p:cNvSpPr>
            <p:nvPr/>
          </p:nvSpPr>
          <p:spPr>
            <a:xfrm>
              <a:off x="1853162" y="148418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5" name="5-конечная звезда 164"/>
            <p:cNvSpPr>
              <a:spLocks noChangeAspect="1"/>
            </p:cNvSpPr>
            <p:nvPr/>
          </p:nvSpPr>
          <p:spPr>
            <a:xfrm>
              <a:off x="1601546" y="141327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6" name="5-конечная звезда 165"/>
            <p:cNvSpPr>
              <a:spLocks noChangeAspect="1"/>
            </p:cNvSpPr>
            <p:nvPr/>
          </p:nvSpPr>
          <p:spPr>
            <a:xfrm>
              <a:off x="1813695" y="161155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7" name="5-конечная звезда 166"/>
            <p:cNvSpPr>
              <a:spLocks noChangeAspect="1"/>
            </p:cNvSpPr>
            <p:nvPr/>
          </p:nvSpPr>
          <p:spPr>
            <a:xfrm>
              <a:off x="2049130" y="155026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8" name="5-конечная звезда 167"/>
            <p:cNvSpPr>
              <a:spLocks noChangeAspect="1"/>
            </p:cNvSpPr>
            <p:nvPr/>
          </p:nvSpPr>
          <p:spPr>
            <a:xfrm>
              <a:off x="2049278" y="190026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9" name="5-конечная звезда 168"/>
            <p:cNvSpPr>
              <a:spLocks noChangeAspect="1"/>
            </p:cNvSpPr>
            <p:nvPr/>
          </p:nvSpPr>
          <p:spPr>
            <a:xfrm>
              <a:off x="1308373" y="131944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0" name="5-конечная звезда 169"/>
            <p:cNvSpPr>
              <a:spLocks noChangeAspect="1"/>
            </p:cNvSpPr>
            <p:nvPr/>
          </p:nvSpPr>
          <p:spPr>
            <a:xfrm>
              <a:off x="1672262" y="151598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1" name="5-конечная звезда 170"/>
            <p:cNvSpPr>
              <a:spLocks noChangeAspect="1"/>
            </p:cNvSpPr>
            <p:nvPr/>
          </p:nvSpPr>
          <p:spPr>
            <a:xfrm>
              <a:off x="1621917" y="160765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2" name="5-конечная звезда 171"/>
            <p:cNvSpPr>
              <a:spLocks noChangeAspect="1"/>
            </p:cNvSpPr>
            <p:nvPr/>
          </p:nvSpPr>
          <p:spPr>
            <a:xfrm>
              <a:off x="1767110" y="171240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3" name="5-конечная звезда 172"/>
            <p:cNvSpPr>
              <a:spLocks noChangeAspect="1"/>
            </p:cNvSpPr>
            <p:nvPr/>
          </p:nvSpPr>
          <p:spPr>
            <a:xfrm>
              <a:off x="1509689" y="157229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4" name="5-конечная звезда 173"/>
            <p:cNvSpPr>
              <a:spLocks noChangeAspect="1"/>
            </p:cNvSpPr>
            <p:nvPr/>
          </p:nvSpPr>
          <p:spPr>
            <a:xfrm>
              <a:off x="1583821" y="176231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5" name="5-конечная звезда 174"/>
            <p:cNvSpPr>
              <a:spLocks noChangeAspect="1"/>
            </p:cNvSpPr>
            <p:nvPr/>
          </p:nvSpPr>
          <p:spPr>
            <a:xfrm>
              <a:off x="1799525" y="183056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6" name="5-конечная звезда 175"/>
            <p:cNvSpPr>
              <a:spLocks noChangeAspect="1"/>
            </p:cNvSpPr>
            <p:nvPr/>
          </p:nvSpPr>
          <p:spPr>
            <a:xfrm>
              <a:off x="1799525" y="194668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7" name="5-конечная звезда 176"/>
            <p:cNvSpPr>
              <a:spLocks noChangeAspect="1"/>
            </p:cNvSpPr>
            <p:nvPr/>
          </p:nvSpPr>
          <p:spPr>
            <a:xfrm>
              <a:off x="1496236" y="145915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8" name="5-конечная звезда 177"/>
            <p:cNvSpPr>
              <a:spLocks noChangeAspect="1"/>
            </p:cNvSpPr>
            <p:nvPr/>
          </p:nvSpPr>
          <p:spPr>
            <a:xfrm>
              <a:off x="1513105" y="117584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9" name="5-конечная звезда 178"/>
            <p:cNvSpPr>
              <a:spLocks noChangeAspect="1"/>
            </p:cNvSpPr>
            <p:nvPr/>
          </p:nvSpPr>
          <p:spPr>
            <a:xfrm>
              <a:off x="1409768" y="150201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0" name="5-конечная звезда 179"/>
            <p:cNvSpPr>
              <a:spLocks noChangeAspect="1"/>
            </p:cNvSpPr>
            <p:nvPr/>
          </p:nvSpPr>
          <p:spPr>
            <a:xfrm>
              <a:off x="1661035" y="123359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1" name="5-конечная звезда 180"/>
            <p:cNvSpPr>
              <a:spLocks noChangeAspect="1"/>
            </p:cNvSpPr>
            <p:nvPr/>
          </p:nvSpPr>
          <p:spPr>
            <a:xfrm>
              <a:off x="1238847" y="147735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2" name="5-конечная звезда 181"/>
            <p:cNvSpPr>
              <a:spLocks noChangeAspect="1"/>
            </p:cNvSpPr>
            <p:nvPr/>
          </p:nvSpPr>
          <p:spPr>
            <a:xfrm>
              <a:off x="2048066" y="169170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3" name="5-конечная звезда 182"/>
            <p:cNvSpPr>
              <a:spLocks noChangeAspect="1"/>
            </p:cNvSpPr>
            <p:nvPr/>
          </p:nvSpPr>
          <p:spPr>
            <a:xfrm>
              <a:off x="1977349" y="165084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4" name="5-конечная звезда 183"/>
            <p:cNvSpPr>
              <a:spLocks noChangeAspect="1"/>
            </p:cNvSpPr>
            <p:nvPr/>
          </p:nvSpPr>
          <p:spPr>
            <a:xfrm>
              <a:off x="1957007" y="184265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5" name="5-конечная звезда 184"/>
            <p:cNvSpPr>
              <a:spLocks noChangeAspect="1"/>
            </p:cNvSpPr>
            <p:nvPr/>
          </p:nvSpPr>
          <p:spPr>
            <a:xfrm>
              <a:off x="1357886" y="167222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6" name="5-конечная звезда 185"/>
            <p:cNvSpPr>
              <a:spLocks noChangeAspect="1"/>
            </p:cNvSpPr>
            <p:nvPr/>
          </p:nvSpPr>
          <p:spPr>
            <a:xfrm>
              <a:off x="1782154" y="154684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7" name="5-конечная звезда 186"/>
            <p:cNvSpPr>
              <a:spLocks noChangeAspect="1"/>
            </p:cNvSpPr>
            <p:nvPr/>
          </p:nvSpPr>
          <p:spPr>
            <a:xfrm>
              <a:off x="1672262" y="185198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8" name="5-конечная звезда 187"/>
            <p:cNvSpPr>
              <a:spLocks noChangeAspect="1"/>
            </p:cNvSpPr>
            <p:nvPr/>
          </p:nvSpPr>
          <p:spPr>
            <a:xfrm>
              <a:off x="2485484" y="223167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9" name="5-конечная звезда 188"/>
            <p:cNvSpPr>
              <a:spLocks noChangeAspect="1"/>
            </p:cNvSpPr>
            <p:nvPr/>
          </p:nvSpPr>
          <p:spPr>
            <a:xfrm>
              <a:off x="2307477" y="218303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0" name="5-конечная звезда 189"/>
            <p:cNvSpPr>
              <a:spLocks noChangeAspect="1"/>
            </p:cNvSpPr>
            <p:nvPr/>
          </p:nvSpPr>
          <p:spPr>
            <a:xfrm>
              <a:off x="2401121" y="200927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1" name="5-конечная звезда 190"/>
            <p:cNvSpPr>
              <a:spLocks noChangeAspect="1"/>
            </p:cNvSpPr>
            <p:nvPr/>
          </p:nvSpPr>
          <p:spPr>
            <a:xfrm>
              <a:off x="3678017" y="345305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2" name="5-конечная звезда 191"/>
            <p:cNvSpPr>
              <a:spLocks noChangeAspect="1"/>
            </p:cNvSpPr>
            <p:nvPr/>
          </p:nvSpPr>
          <p:spPr>
            <a:xfrm>
              <a:off x="2999891" y="386626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3" name="5-конечная звезда 192"/>
            <p:cNvSpPr>
              <a:spLocks noChangeAspect="1"/>
            </p:cNvSpPr>
            <p:nvPr/>
          </p:nvSpPr>
          <p:spPr>
            <a:xfrm>
              <a:off x="2485088" y="385710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4" name="5-конечная звезда 193"/>
            <p:cNvSpPr>
              <a:spLocks noChangeAspect="1"/>
            </p:cNvSpPr>
            <p:nvPr/>
          </p:nvSpPr>
          <p:spPr>
            <a:xfrm>
              <a:off x="2289247" y="354661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5" name="5-конечная звезда 194"/>
            <p:cNvSpPr>
              <a:spLocks noChangeAspect="1"/>
            </p:cNvSpPr>
            <p:nvPr/>
          </p:nvSpPr>
          <p:spPr>
            <a:xfrm>
              <a:off x="2397060" y="392247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6" name="5-конечная звезда 195"/>
            <p:cNvSpPr>
              <a:spLocks noChangeAspect="1"/>
            </p:cNvSpPr>
            <p:nvPr/>
          </p:nvSpPr>
          <p:spPr>
            <a:xfrm>
              <a:off x="3218958" y="406871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7" name="5-конечная звезда 196"/>
            <p:cNvSpPr>
              <a:spLocks noChangeAspect="1"/>
            </p:cNvSpPr>
            <p:nvPr/>
          </p:nvSpPr>
          <p:spPr>
            <a:xfrm>
              <a:off x="2092829" y="370552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8" name="5-конечная звезда 197"/>
            <p:cNvSpPr>
              <a:spLocks noChangeAspect="1"/>
            </p:cNvSpPr>
            <p:nvPr/>
          </p:nvSpPr>
          <p:spPr>
            <a:xfrm>
              <a:off x="2705671" y="381450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9" name="5-конечная звезда 198"/>
            <p:cNvSpPr>
              <a:spLocks noChangeAspect="1"/>
            </p:cNvSpPr>
            <p:nvPr/>
          </p:nvSpPr>
          <p:spPr>
            <a:xfrm>
              <a:off x="2481468" y="377793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0" name="5-конечная звезда 199"/>
            <p:cNvSpPr>
              <a:spLocks noChangeAspect="1"/>
            </p:cNvSpPr>
            <p:nvPr/>
          </p:nvSpPr>
          <p:spPr>
            <a:xfrm>
              <a:off x="2049278" y="389967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1" name="5-конечная звезда 200"/>
            <p:cNvSpPr>
              <a:spLocks noChangeAspect="1"/>
            </p:cNvSpPr>
            <p:nvPr/>
          </p:nvSpPr>
          <p:spPr>
            <a:xfrm>
              <a:off x="2489581" y="392247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2" name="5-конечная звезда 201"/>
            <p:cNvSpPr>
              <a:spLocks noChangeAspect="1"/>
            </p:cNvSpPr>
            <p:nvPr/>
          </p:nvSpPr>
          <p:spPr>
            <a:xfrm>
              <a:off x="1993184" y="354373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3" name="5-конечная звезда 202"/>
            <p:cNvSpPr>
              <a:spLocks noChangeAspect="1"/>
            </p:cNvSpPr>
            <p:nvPr/>
          </p:nvSpPr>
          <p:spPr>
            <a:xfrm>
              <a:off x="2497251" y="364579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4" name="5-конечная звезда 203"/>
            <p:cNvSpPr>
              <a:spLocks noChangeAspect="1"/>
            </p:cNvSpPr>
            <p:nvPr/>
          </p:nvSpPr>
          <p:spPr>
            <a:xfrm>
              <a:off x="2599626" y="376040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5" name="5-конечная звезда 204"/>
            <p:cNvSpPr>
              <a:spLocks noChangeAspect="1"/>
            </p:cNvSpPr>
            <p:nvPr/>
          </p:nvSpPr>
          <p:spPr>
            <a:xfrm>
              <a:off x="2843064" y="370552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6" name="5-конечная звезда 205"/>
            <p:cNvSpPr>
              <a:spLocks noChangeAspect="1"/>
            </p:cNvSpPr>
            <p:nvPr/>
          </p:nvSpPr>
          <p:spPr>
            <a:xfrm>
              <a:off x="2183003" y="390474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7" name="5-конечная звезда 206"/>
            <p:cNvSpPr>
              <a:spLocks noChangeAspect="1"/>
            </p:cNvSpPr>
            <p:nvPr/>
          </p:nvSpPr>
          <p:spPr>
            <a:xfrm>
              <a:off x="2445865" y="348445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8" name="5-конечная звезда 207"/>
            <p:cNvSpPr>
              <a:spLocks noChangeAspect="1"/>
            </p:cNvSpPr>
            <p:nvPr/>
          </p:nvSpPr>
          <p:spPr>
            <a:xfrm>
              <a:off x="1911623" y="372833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9" name="5-конечная звезда 208"/>
            <p:cNvSpPr>
              <a:spLocks noChangeAspect="1"/>
            </p:cNvSpPr>
            <p:nvPr/>
          </p:nvSpPr>
          <p:spPr>
            <a:xfrm>
              <a:off x="2660848" y="363344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0" name="5-конечная звезда 209"/>
            <p:cNvSpPr>
              <a:spLocks noChangeAspect="1"/>
            </p:cNvSpPr>
            <p:nvPr/>
          </p:nvSpPr>
          <p:spPr>
            <a:xfrm>
              <a:off x="3095948" y="401793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1" name="5-конечная звезда 210"/>
            <p:cNvSpPr>
              <a:spLocks noChangeAspect="1"/>
            </p:cNvSpPr>
            <p:nvPr/>
          </p:nvSpPr>
          <p:spPr>
            <a:xfrm>
              <a:off x="3000454" y="406772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2" name="5-конечная звезда 211"/>
            <p:cNvSpPr>
              <a:spLocks noChangeAspect="1"/>
            </p:cNvSpPr>
            <p:nvPr/>
          </p:nvSpPr>
          <p:spPr>
            <a:xfrm>
              <a:off x="2582113" y="394960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3" name="5-конечная звезда 212"/>
            <p:cNvSpPr>
              <a:spLocks noChangeAspect="1"/>
            </p:cNvSpPr>
            <p:nvPr/>
          </p:nvSpPr>
          <p:spPr>
            <a:xfrm>
              <a:off x="2248731" y="374116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4" name="5-конечная звезда 213"/>
            <p:cNvSpPr>
              <a:spLocks noChangeAspect="1"/>
            </p:cNvSpPr>
            <p:nvPr/>
          </p:nvSpPr>
          <p:spPr>
            <a:xfrm>
              <a:off x="2956328" y="383536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5" name="5-конечная звезда 214"/>
            <p:cNvSpPr>
              <a:spLocks noChangeAspect="1"/>
            </p:cNvSpPr>
            <p:nvPr/>
          </p:nvSpPr>
          <p:spPr>
            <a:xfrm>
              <a:off x="2735477" y="400591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6" name="5-конечная звезда 215"/>
            <p:cNvSpPr>
              <a:spLocks noChangeAspect="1"/>
            </p:cNvSpPr>
            <p:nvPr/>
          </p:nvSpPr>
          <p:spPr>
            <a:xfrm>
              <a:off x="2929737" y="393868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7" name="5-конечная звезда 216"/>
            <p:cNvSpPr>
              <a:spLocks noChangeAspect="1"/>
            </p:cNvSpPr>
            <p:nvPr/>
          </p:nvSpPr>
          <p:spPr>
            <a:xfrm>
              <a:off x="2697649" y="377496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8" name="5-конечная звезда 217"/>
            <p:cNvSpPr>
              <a:spLocks noChangeAspect="1"/>
            </p:cNvSpPr>
            <p:nvPr/>
          </p:nvSpPr>
          <p:spPr>
            <a:xfrm>
              <a:off x="2762873" y="370902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9" name="5-конечная звезда 218"/>
            <p:cNvSpPr>
              <a:spLocks noChangeAspect="1"/>
            </p:cNvSpPr>
            <p:nvPr/>
          </p:nvSpPr>
          <p:spPr>
            <a:xfrm>
              <a:off x="2868046" y="402335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0" name="5-конечная звезда 219"/>
            <p:cNvSpPr>
              <a:spLocks noChangeAspect="1"/>
            </p:cNvSpPr>
            <p:nvPr/>
          </p:nvSpPr>
          <p:spPr>
            <a:xfrm>
              <a:off x="2794496" y="407058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1" name="5-конечная звезда 220"/>
            <p:cNvSpPr>
              <a:spLocks noChangeAspect="1"/>
            </p:cNvSpPr>
            <p:nvPr/>
          </p:nvSpPr>
          <p:spPr>
            <a:xfrm>
              <a:off x="2110322" y="383793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2" name="5-конечная звезда 221"/>
            <p:cNvSpPr>
              <a:spLocks noChangeAspect="1"/>
            </p:cNvSpPr>
            <p:nvPr/>
          </p:nvSpPr>
          <p:spPr>
            <a:xfrm>
              <a:off x="2761996" y="388423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3" name="5-конечная звезда 222"/>
            <p:cNvSpPr>
              <a:spLocks noChangeAspect="1"/>
            </p:cNvSpPr>
            <p:nvPr/>
          </p:nvSpPr>
          <p:spPr>
            <a:xfrm>
              <a:off x="2673968" y="394960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4" name="5-конечная звезда 223"/>
            <p:cNvSpPr>
              <a:spLocks noChangeAspect="1"/>
            </p:cNvSpPr>
            <p:nvPr/>
          </p:nvSpPr>
          <p:spPr>
            <a:xfrm>
              <a:off x="3129188" y="390332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5" name="5-конечная звезда 224"/>
            <p:cNvSpPr>
              <a:spLocks noChangeAspect="1"/>
            </p:cNvSpPr>
            <p:nvPr/>
          </p:nvSpPr>
          <p:spPr>
            <a:xfrm>
              <a:off x="2177314" y="372861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6" name="5-конечная звезда 225"/>
            <p:cNvSpPr>
              <a:spLocks noChangeAspect="1"/>
            </p:cNvSpPr>
            <p:nvPr/>
          </p:nvSpPr>
          <p:spPr>
            <a:xfrm>
              <a:off x="2659473" y="404592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7" name="5-конечная звезда 226"/>
            <p:cNvSpPr>
              <a:spLocks noChangeAspect="1"/>
            </p:cNvSpPr>
            <p:nvPr/>
          </p:nvSpPr>
          <p:spPr>
            <a:xfrm>
              <a:off x="3150386" y="378639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8" name="5-конечная звезда 227"/>
            <p:cNvSpPr>
              <a:spLocks noChangeAspect="1"/>
            </p:cNvSpPr>
            <p:nvPr/>
          </p:nvSpPr>
          <p:spPr>
            <a:xfrm>
              <a:off x="3131398" y="408865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9" name="5-конечная звезда 228"/>
            <p:cNvSpPr>
              <a:spLocks noChangeAspect="1"/>
            </p:cNvSpPr>
            <p:nvPr/>
          </p:nvSpPr>
          <p:spPr>
            <a:xfrm>
              <a:off x="3887248" y="65242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0" name="5-конечная звезда 229"/>
            <p:cNvSpPr>
              <a:spLocks noChangeAspect="1"/>
            </p:cNvSpPr>
            <p:nvPr/>
          </p:nvSpPr>
          <p:spPr>
            <a:xfrm>
              <a:off x="3665712" y="61096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1" name="5-конечная звезда 230"/>
            <p:cNvSpPr>
              <a:spLocks noChangeAspect="1"/>
            </p:cNvSpPr>
            <p:nvPr/>
          </p:nvSpPr>
          <p:spPr>
            <a:xfrm>
              <a:off x="3738598" y="91683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2" name="5-конечная звезда 231"/>
            <p:cNvSpPr>
              <a:spLocks noChangeAspect="1"/>
            </p:cNvSpPr>
            <p:nvPr/>
          </p:nvSpPr>
          <p:spPr>
            <a:xfrm>
              <a:off x="3635805" y="100068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3" name="5-конечная звезда 232"/>
            <p:cNvSpPr>
              <a:spLocks noChangeAspect="1"/>
            </p:cNvSpPr>
            <p:nvPr/>
          </p:nvSpPr>
          <p:spPr>
            <a:xfrm>
              <a:off x="3646771" y="74106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4" name="5-конечная звезда 233"/>
            <p:cNvSpPr>
              <a:spLocks noChangeAspect="1"/>
            </p:cNvSpPr>
            <p:nvPr/>
          </p:nvSpPr>
          <p:spPr>
            <a:xfrm>
              <a:off x="3533244" y="90693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5" name="5-конечная звезда 234"/>
            <p:cNvSpPr>
              <a:spLocks noChangeAspect="1"/>
            </p:cNvSpPr>
            <p:nvPr/>
          </p:nvSpPr>
          <p:spPr>
            <a:xfrm>
              <a:off x="3717489" y="112986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6" name="5-конечная звезда 235"/>
            <p:cNvSpPr>
              <a:spLocks noChangeAspect="1"/>
            </p:cNvSpPr>
            <p:nvPr/>
          </p:nvSpPr>
          <p:spPr>
            <a:xfrm>
              <a:off x="3560045" y="113239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7" name="5-конечная звезда 236"/>
            <p:cNvSpPr>
              <a:spLocks noChangeAspect="1"/>
            </p:cNvSpPr>
            <p:nvPr/>
          </p:nvSpPr>
          <p:spPr>
            <a:xfrm>
              <a:off x="3167169" y="115214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8" name="5-конечная звезда 237"/>
            <p:cNvSpPr>
              <a:spLocks noChangeAspect="1"/>
            </p:cNvSpPr>
            <p:nvPr/>
          </p:nvSpPr>
          <p:spPr>
            <a:xfrm>
              <a:off x="3403370" y="129935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9" name="5-конечная звезда 238"/>
            <p:cNvSpPr>
              <a:spLocks noChangeAspect="1"/>
            </p:cNvSpPr>
            <p:nvPr/>
          </p:nvSpPr>
          <p:spPr>
            <a:xfrm>
              <a:off x="3517624" y="146576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0" name="5-конечная звезда 239"/>
            <p:cNvSpPr>
              <a:spLocks noChangeAspect="1"/>
            </p:cNvSpPr>
            <p:nvPr/>
          </p:nvSpPr>
          <p:spPr>
            <a:xfrm>
              <a:off x="3308602" y="148065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1" name="5-конечная звезда 240"/>
            <p:cNvSpPr>
              <a:spLocks noChangeAspect="1"/>
            </p:cNvSpPr>
            <p:nvPr/>
          </p:nvSpPr>
          <p:spPr>
            <a:xfrm>
              <a:off x="3158732" y="127761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2" name="5-конечная звезда 241"/>
            <p:cNvSpPr>
              <a:spLocks noChangeAspect="1"/>
            </p:cNvSpPr>
            <p:nvPr/>
          </p:nvSpPr>
          <p:spPr>
            <a:xfrm>
              <a:off x="3768284" y="83034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3" name="5-конечная звезда 242"/>
            <p:cNvSpPr>
              <a:spLocks noChangeAspect="1"/>
            </p:cNvSpPr>
            <p:nvPr/>
          </p:nvSpPr>
          <p:spPr>
            <a:xfrm>
              <a:off x="3646772" y="82457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4" name="5-конечная звезда 243"/>
            <p:cNvSpPr>
              <a:spLocks noChangeAspect="1"/>
            </p:cNvSpPr>
            <p:nvPr/>
          </p:nvSpPr>
          <p:spPr>
            <a:xfrm>
              <a:off x="3777943" y="75699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5" name="5-конечная звезда 244"/>
            <p:cNvSpPr>
              <a:spLocks noChangeAspect="1"/>
            </p:cNvSpPr>
            <p:nvPr/>
          </p:nvSpPr>
          <p:spPr>
            <a:xfrm>
              <a:off x="3997227" y="113819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6" name="5-конечная звезда 245"/>
            <p:cNvSpPr>
              <a:spLocks noChangeAspect="1"/>
            </p:cNvSpPr>
            <p:nvPr/>
          </p:nvSpPr>
          <p:spPr>
            <a:xfrm>
              <a:off x="3991333" y="99834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7" name="5-конечная звезда 246"/>
            <p:cNvSpPr>
              <a:spLocks noChangeAspect="1"/>
            </p:cNvSpPr>
            <p:nvPr/>
          </p:nvSpPr>
          <p:spPr>
            <a:xfrm>
              <a:off x="3305886" y="102708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8" name="5-конечная звезда 247"/>
            <p:cNvSpPr>
              <a:spLocks noChangeAspect="1"/>
            </p:cNvSpPr>
            <p:nvPr/>
          </p:nvSpPr>
          <p:spPr>
            <a:xfrm>
              <a:off x="3460043" y="158363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9" name="5-конечная звезда 248"/>
            <p:cNvSpPr>
              <a:spLocks noChangeAspect="1"/>
            </p:cNvSpPr>
            <p:nvPr/>
          </p:nvSpPr>
          <p:spPr>
            <a:xfrm>
              <a:off x="3865020" y="166316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0" name="5-конечная звезда 249"/>
            <p:cNvSpPr>
              <a:spLocks noChangeAspect="1"/>
            </p:cNvSpPr>
            <p:nvPr/>
          </p:nvSpPr>
          <p:spPr>
            <a:xfrm>
              <a:off x="3861451" y="86708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1" name="5-конечная звезда 250"/>
            <p:cNvSpPr>
              <a:spLocks noChangeAspect="1"/>
            </p:cNvSpPr>
            <p:nvPr/>
          </p:nvSpPr>
          <p:spPr>
            <a:xfrm>
              <a:off x="3659057" y="151367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2" name="5-конечная звезда 251"/>
            <p:cNvSpPr>
              <a:spLocks noChangeAspect="1"/>
            </p:cNvSpPr>
            <p:nvPr/>
          </p:nvSpPr>
          <p:spPr>
            <a:xfrm>
              <a:off x="3354331" y="82771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3" name="5-конечная звезда 252"/>
            <p:cNvSpPr>
              <a:spLocks noChangeAspect="1"/>
            </p:cNvSpPr>
            <p:nvPr/>
          </p:nvSpPr>
          <p:spPr>
            <a:xfrm>
              <a:off x="3940605" y="130548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4" name="5-конечная звезда 253"/>
            <p:cNvSpPr>
              <a:spLocks noChangeAspect="1"/>
            </p:cNvSpPr>
            <p:nvPr/>
          </p:nvSpPr>
          <p:spPr>
            <a:xfrm>
              <a:off x="3790735" y="110244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5" name="5-конечная звезда 254"/>
            <p:cNvSpPr>
              <a:spLocks noChangeAspect="1"/>
            </p:cNvSpPr>
            <p:nvPr/>
          </p:nvSpPr>
          <p:spPr>
            <a:xfrm>
              <a:off x="3728455" y="133850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6" name="5-конечная звезда 255"/>
            <p:cNvSpPr>
              <a:spLocks noChangeAspect="1"/>
            </p:cNvSpPr>
            <p:nvPr/>
          </p:nvSpPr>
          <p:spPr>
            <a:xfrm>
              <a:off x="3252335" y="160719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7" name="5-конечная звезда 256"/>
            <p:cNvSpPr>
              <a:spLocks noChangeAspect="1"/>
            </p:cNvSpPr>
            <p:nvPr/>
          </p:nvSpPr>
          <p:spPr>
            <a:xfrm>
              <a:off x="3171043" y="103411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8" name="5-конечная звезда 257"/>
            <p:cNvSpPr>
              <a:spLocks noChangeAspect="1"/>
            </p:cNvSpPr>
            <p:nvPr/>
          </p:nvSpPr>
          <p:spPr>
            <a:xfrm>
              <a:off x="3622489" y="67034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9" name="5-конечная звезда 258"/>
            <p:cNvSpPr>
              <a:spLocks noChangeAspect="1"/>
            </p:cNvSpPr>
            <p:nvPr/>
          </p:nvSpPr>
          <p:spPr>
            <a:xfrm>
              <a:off x="3500977" y="66457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0" name="5-конечная звезда 259"/>
            <p:cNvSpPr>
              <a:spLocks noChangeAspect="1"/>
            </p:cNvSpPr>
            <p:nvPr/>
          </p:nvSpPr>
          <p:spPr>
            <a:xfrm>
              <a:off x="3536335" y="77642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1" name="5-конечная звезда 260"/>
            <p:cNvSpPr>
              <a:spLocks noChangeAspect="1"/>
            </p:cNvSpPr>
            <p:nvPr/>
          </p:nvSpPr>
          <p:spPr>
            <a:xfrm>
              <a:off x="4071506" y="85098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2" name="5-конечная звезда 261"/>
            <p:cNvSpPr>
              <a:spLocks noChangeAspect="1"/>
            </p:cNvSpPr>
            <p:nvPr/>
          </p:nvSpPr>
          <p:spPr>
            <a:xfrm>
              <a:off x="4071505" y="99172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3" name="5-конечная звезда 262"/>
            <p:cNvSpPr>
              <a:spLocks noChangeAspect="1"/>
            </p:cNvSpPr>
            <p:nvPr/>
          </p:nvSpPr>
          <p:spPr>
            <a:xfrm>
              <a:off x="4047952" y="114863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4" name="5-конечная звезда 263"/>
            <p:cNvSpPr>
              <a:spLocks noChangeAspect="1"/>
            </p:cNvSpPr>
            <p:nvPr/>
          </p:nvSpPr>
          <p:spPr>
            <a:xfrm>
              <a:off x="3918362" y="97565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5" name="5-конечная звезда 264"/>
            <p:cNvSpPr>
              <a:spLocks noChangeAspect="1"/>
            </p:cNvSpPr>
            <p:nvPr/>
          </p:nvSpPr>
          <p:spPr>
            <a:xfrm>
              <a:off x="2070330" y="74134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6" name="5-конечная звезда 265"/>
            <p:cNvSpPr>
              <a:spLocks noChangeAspect="1"/>
            </p:cNvSpPr>
            <p:nvPr/>
          </p:nvSpPr>
          <p:spPr>
            <a:xfrm>
              <a:off x="1862151" y="71216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7" name="5-конечная звезда 266"/>
            <p:cNvSpPr>
              <a:spLocks noChangeAspect="1"/>
            </p:cNvSpPr>
            <p:nvPr/>
          </p:nvSpPr>
          <p:spPr>
            <a:xfrm>
              <a:off x="3349155" y="401664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68" name="Прямая со стрелкой 267"/>
            <p:cNvCxnSpPr/>
            <p:nvPr/>
          </p:nvCxnSpPr>
          <p:spPr>
            <a:xfrm flipV="1">
              <a:off x="2342835" y="2573356"/>
              <a:ext cx="544823" cy="116997"/>
            </a:xfrm>
            <a:prstGeom prst="straightConnector1">
              <a:avLst/>
            </a:prstGeom>
            <a:ln w="1397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69" name="TextBox 268"/>
            <p:cNvSpPr txBox="1"/>
            <p:nvPr/>
          </p:nvSpPr>
          <p:spPr>
            <a:xfrm>
              <a:off x="1547664" y="2543598"/>
              <a:ext cx="87607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dirty="0" smtClean="0">
                  <a:solidFill>
                    <a:schemeClr val="bg1"/>
                  </a:solidFill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Солнце</a:t>
              </a:r>
              <a:endParaRPr lang="ru-RU" sz="1600" b="1" dirty="0">
                <a:solidFill>
                  <a:schemeClr val="bg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0" name="TextBox 269"/>
            <p:cNvSpPr txBox="1"/>
            <p:nvPr/>
          </p:nvSpPr>
          <p:spPr>
            <a:xfrm rot="2634863">
              <a:off x="1241089" y="2380840"/>
              <a:ext cx="286867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dirty="0" smtClean="0">
                  <a:solidFill>
                    <a:schemeClr val="bg1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Главная последовательность</a:t>
              </a:r>
              <a:endParaRPr lang="ru-RU" sz="1600" b="1" dirty="0"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1" name="TextBox 270"/>
            <p:cNvSpPr txBox="1"/>
            <p:nvPr/>
          </p:nvSpPr>
          <p:spPr>
            <a:xfrm>
              <a:off x="3197560" y="894990"/>
              <a:ext cx="10886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chemeClr val="bg1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Красные гиганты</a:t>
              </a:r>
              <a:endParaRPr lang="ru-RU" sz="1600" b="1" dirty="0"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2" name="TextBox 271"/>
            <p:cNvSpPr txBox="1"/>
            <p:nvPr/>
          </p:nvSpPr>
          <p:spPr>
            <a:xfrm>
              <a:off x="1331640" y="677337"/>
              <a:ext cx="15841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chemeClr val="bg1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Сверхгиганты</a:t>
              </a:r>
              <a:endParaRPr lang="ru-RU" sz="1600" b="1" dirty="0"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3" name="TextBox 272"/>
            <p:cNvSpPr txBox="1"/>
            <p:nvPr/>
          </p:nvSpPr>
          <p:spPr>
            <a:xfrm>
              <a:off x="1627848" y="3704904"/>
              <a:ext cx="17281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chemeClr val="bg1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Белые карлики</a:t>
              </a:r>
              <a:endParaRPr lang="ru-RU" sz="1600" b="1" dirty="0"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4" name="TextBox 273"/>
                <p:cNvSpPr txBox="1"/>
                <p:nvPr/>
              </p:nvSpPr>
              <p:spPr>
                <a:xfrm rot="16200000">
                  <a:off x="867825" y="4407164"/>
                  <a:ext cx="978152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1600" b="0" i="1" smtClean="0">
                            <a:latin typeface="Cambria Math"/>
                          </a:rPr>
                          <m:t>20000 К</m:t>
                        </m:r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274" name="TextBox 27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867825" y="4407164"/>
                  <a:ext cx="978152" cy="338554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l="-5455" t="-4348" r="-23636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5" name="TextBox 274"/>
                <p:cNvSpPr txBox="1"/>
                <p:nvPr/>
              </p:nvSpPr>
              <p:spPr>
                <a:xfrm rot="16200000">
                  <a:off x="3478701" y="4406400"/>
                  <a:ext cx="979200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1600" i="1" smtClean="0">
                            <a:latin typeface="Cambria Math"/>
                          </a:rPr>
                          <m:t>3</m:t>
                        </m:r>
                        <m:r>
                          <a:rPr lang="ru-RU" sz="1600" b="0" i="1" smtClean="0">
                            <a:latin typeface="Cambria Math"/>
                          </a:rPr>
                          <m:t>500 К</m:t>
                        </m:r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275" name="TextBox 27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3478701" y="4406400"/>
                  <a:ext cx="979200" cy="338554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 l="-5455" r="-23636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6" name="TextBox 275"/>
                <p:cNvSpPr txBox="1"/>
                <p:nvPr/>
              </p:nvSpPr>
              <p:spPr>
                <a:xfrm rot="16200000">
                  <a:off x="2956022" y="4406400"/>
                  <a:ext cx="979200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1600" b="0" i="1" smtClean="0">
                            <a:latin typeface="Cambria Math"/>
                          </a:rPr>
                          <m:t>5000 К</m:t>
                        </m:r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276" name="TextBox 27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2956022" y="4406400"/>
                  <a:ext cx="979200" cy="338554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 l="-5357" r="-21429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7" name="TextBox 276"/>
                <p:cNvSpPr txBox="1"/>
                <p:nvPr/>
              </p:nvSpPr>
              <p:spPr>
                <a:xfrm rot="16200000">
                  <a:off x="2546212" y="4406400"/>
                  <a:ext cx="979200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1600" b="0" i="1" smtClean="0">
                            <a:latin typeface="Cambria Math"/>
                          </a:rPr>
                          <m:t>6000 К</m:t>
                        </m:r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277" name="TextBox 27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2546212" y="4406400"/>
                  <a:ext cx="979200" cy="338554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 l="-5455" r="-23636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8" name="TextBox 277"/>
                <p:cNvSpPr txBox="1"/>
                <p:nvPr/>
              </p:nvSpPr>
              <p:spPr>
                <a:xfrm rot="16200000">
                  <a:off x="2079698" y="4406400"/>
                  <a:ext cx="979200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1600" b="0" i="1" smtClean="0">
                            <a:latin typeface="Cambria Math"/>
                          </a:rPr>
                          <m:t>8000 К</m:t>
                        </m:r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278" name="TextBox 27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2079698" y="4406400"/>
                  <a:ext cx="979200" cy="338554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 l="-5357" r="-21429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9" name="TextBox 278"/>
                <p:cNvSpPr txBox="1"/>
                <p:nvPr/>
              </p:nvSpPr>
              <p:spPr>
                <a:xfrm rot="16200000">
                  <a:off x="1603557" y="4406400"/>
                  <a:ext cx="979200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1600" b="0" i="1" smtClean="0">
                            <a:latin typeface="Cambria Math"/>
                          </a:rPr>
                          <m:t>10000 К</m:t>
                        </m:r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279" name="TextBox 27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1603557" y="4406400"/>
                  <a:ext cx="979200" cy="338554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 l="-5357" t="-4969" r="-21429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80" name="Прямоугольник 27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81" name="Группа 280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282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83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84" name="TextBox 283"/>
          <p:cNvSpPr txBox="1"/>
          <p:nvPr/>
        </p:nvSpPr>
        <p:spPr>
          <a:xfrm>
            <a:off x="4860032" y="123478"/>
            <a:ext cx="40324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Звезды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главной последовательности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это звезды, источником энергии которых является реакция термоядерного синтеза гелия из водорода. Для этих звезд: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5" name="TextBox 284"/>
              <p:cNvSpPr txBox="1"/>
              <p:nvPr/>
            </p:nvSpPr>
            <p:spPr>
              <a:xfrm>
                <a:off x="6102472" y="1200755"/>
                <a:ext cx="1511055" cy="6941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𝐿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с</m:t>
                          </m:r>
                        </m:sub>
                      </m:sSub>
                      <m:sSup>
                        <m:sSup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6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1600" b="0" i="1" smtClean="0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1600" b="0" i="1" smtClean="0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</a:rPr>
                                    <m:t>𝑀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sz="1600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b="0" i="1" smtClean="0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𝑀</m:t>
                                      </m:r>
                                    </m:e>
                                    <m:sub>
                                      <m:r>
                                        <a:rPr lang="ru-RU" sz="1600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с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3,9</m:t>
                          </m:r>
                        </m:sup>
                      </m:sSup>
                    </m:oMath>
                  </m:oMathPara>
                </a14:m>
                <a:endParaRPr lang="ru-RU" sz="16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85" name="TextBox 2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2472" y="1200755"/>
                <a:ext cx="1511055" cy="694164"/>
              </a:xfrm>
              <a:prstGeom prst="rect">
                <a:avLst/>
              </a:prstGeom>
              <a:blipFill rotWithShape="1">
                <a:blip r:embed="rId14"/>
                <a:stretch>
                  <a:fillRect r="-322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6" name="TextBox 285"/>
          <p:cNvSpPr txBox="1"/>
          <p:nvPr/>
        </p:nvSpPr>
        <p:spPr>
          <a:xfrm>
            <a:off x="4932363" y="1912124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Красные гиганты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звезды красного цвета, для которых верно следующее: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7" name="TextBox 286"/>
              <p:cNvSpPr txBox="1"/>
              <p:nvPr/>
            </p:nvSpPr>
            <p:spPr>
              <a:xfrm>
                <a:off x="5628318" y="2487272"/>
                <a:ext cx="249587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𝑅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~10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𝑅</m:t>
                          </m:r>
                        </m:e>
                        <m:sub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с</m:t>
                          </m:r>
                        </m:sub>
                      </m:sSub>
                      <m:r>
                        <a:rPr lang="ru-RU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;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𝐿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~</m:t>
                      </m:r>
                      <m:sSup>
                        <m:sSup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(10</m:t>
                          </m:r>
                        </m:e>
                        <m:sup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m:rPr>
                          <m:nor/>
                        </m:rPr>
                        <a:rPr lang="ru-RU" sz="16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m:t>—</m:t>
                      </m:r>
                      <m:sSup>
                        <m:sSupPr>
                          <m:ctrlPr>
                            <a:rPr lang="ru-RU" sz="1600" i="1" dirty="0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ru-RU" sz="1600" b="0" i="1" dirty="0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1600" b="0" i="1" dirty="0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  <m:t>3</m:t>
                          </m:r>
                        </m:sup>
                      </m:sSup>
                      <m:r>
                        <a:rPr lang="ru-RU" sz="1600" b="0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cs typeface="Times New Roman" pitchFamily="18" charset="0"/>
                        </a:rPr>
                        <m:t>)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с</m:t>
                          </m:r>
                        </m:sub>
                      </m:sSub>
                    </m:oMath>
                  </m:oMathPara>
                </a14:m>
                <a:endParaRPr lang="ru-RU" sz="16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87" name="TextBox 2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8318" y="2487272"/>
                <a:ext cx="2495876" cy="338554"/>
              </a:xfrm>
              <a:prstGeom prst="rect">
                <a:avLst/>
              </a:prstGeom>
              <a:blipFill rotWithShape="1">
                <a:blip r:embed="rId15"/>
                <a:stretch>
                  <a:fillRect t="-5357" r="-1707" b="-214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8" name="TextBox 287"/>
          <p:cNvSpPr txBox="1"/>
          <p:nvPr/>
        </p:nvSpPr>
        <p:spPr>
          <a:xfrm>
            <a:off x="4932363" y="2859782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Сверхгиганты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огромные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звезды, для которых верно следующее: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9" name="TextBox 288"/>
              <p:cNvSpPr txBox="1"/>
              <p:nvPr/>
            </p:nvSpPr>
            <p:spPr>
              <a:xfrm>
                <a:off x="5571411" y="3397836"/>
                <a:ext cx="2609689" cy="3413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𝑅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~100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𝑅</m:t>
                          </m:r>
                        </m:e>
                        <m:sub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с</m:t>
                          </m:r>
                        </m:sub>
                      </m:sSub>
                      <m:r>
                        <a:rPr lang="ru-RU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;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𝐿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~</m:t>
                      </m:r>
                      <m:sSup>
                        <m:sSup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(10</m:t>
                          </m:r>
                        </m:e>
                        <m:sup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4</m:t>
                          </m:r>
                        </m:sup>
                      </m:sSup>
                      <m:r>
                        <m:rPr>
                          <m:nor/>
                        </m:rPr>
                        <a:rPr lang="ru-RU" sz="16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m:t>—</m:t>
                      </m:r>
                      <m:sSup>
                        <m:sSupPr>
                          <m:ctrlPr>
                            <a:rPr lang="ru-RU" sz="1600" i="1" dirty="0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ru-RU" sz="1600" b="0" i="1" dirty="0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ru-RU" sz="1600" b="0" i="1" dirty="0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  <m:t>5</m:t>
                          </m:r>
                        </m:sup>
                      </m:sSup>
                      <m:r>
                        <a:rPr lang="ru-RU" sz="1600" b="0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cs typeface="Times New Roman" pitchFamily="18" charset="0"/>
                        </a:rPr>
                        <m:t>)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с</m:t>
                          </m:r>
                        </m:sub>
                      </m:sSub>
                    </m:oMath>
                  </m:oMathPara>
                </a14:m>
                <a:endParaRPr lang="ru-RU" sz="16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89" name="TextBox 2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1411" y="3397836"/>
                <a:ext cx="2609689" cy="341376"/>
              </a:xfrm>
              <a:prstGeom prst="rect">
                <a:avLst/>
              </a:prstGeom>
              <a:blipFill rotWithShape="1">
                <a:blip r:embed="rId16"/>
                <a:stretch>
                  <a:fillRect t="-3571" r="-1402" b="-2321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0" name="TextBox 289"/>
          <p:cNvSpPr txBox="1"/>
          <p:nvPr/>
        </p:nvSpPr>
        <p:spPr>
          <a:xfrm>
            <a:off x="4932363" y="3793043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Белые карлики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умершие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звезды, для которых верно следующее: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1" name="TextBox 290"/>
              <p:cNvSpPr txBox="1"/>
              <p:nvPr/>
            </p:nvSpPr>
            <p:spPr>
              <a:xfrm>
                <a:off x="5513899" y="4390614"/>
                <a:ext cx="2869375" cy="3413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𝑅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~</m:t>
                      </m:r>
                      <m:r>
                        <a:rPr lang="ru-RU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0,01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𝑅</m:t>
                          </m:r>
                        </m:e>
                        <m:sub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с</m:t>
                          </m:r>
                        </m:sub>
                      </m:sSub>
                      <m:r>
                        <a:rPr lang="ru-RU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;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𝐿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~</m:t>
                      </m:r>
                      <m:sSup>
                        <m:sSup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(10</m:t>
                          </m:r>
                        </m:e>
                        <m:sup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−4</m:t>
                          </m:r>
                        </m:sup>
                      </m:sSup>
                      <m:r>
                        <m:rPr>
                          <m:nor/>
                        </m:rPr>
                        <a:rPr lang="ru-RU" sz="16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m:t>—</m:t>
                      </m:r>
                      <m:sSup>
                        <m:sSupPr>
                          <m:ctrlPr>
                            <a:rPr lang="ru-RU" sz="1600" i="1" dirty="0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ru-RU" sz="1600" b="0" i="1" dirty="0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ru-RU" sz="1600" b="0" i="1" dirty="0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  <m:t>−5</m:t>
                          </m:r>
                        </m:sup>
                      </m:sSup>
                      <m:r>
                        <a:rPr lang="ru-RU" sz="1600" b="0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cs typeface="Times New Roman" pitchFamily="18" charset="0"/>
                        </a:rPr>
                        <m:t>)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с</m:t>
                          </m:r>
                        </m:sub>
                      </m:sSub>
                    </m:oMath>
                  </m:oMathPara>
                </a14:m>
                <a:endParaRPr lang="ru-RU" sz="16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91" name="TextBox 2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99" y="4390614"/>
                <a:ext cx="2869375" cy="341376"/>
              </a:xfrm>
              <a:prstGeom prst="rect">
                <a:avLst/>
              </a:prstGeom>
              <a:blipFill rotWithShape="1">
                <a:blip r:embed="rId17"/>
                <a:stretch>
                  <a:fillRect t="-3571" r="-1489" b="-2321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8122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TextBox 7"/>
          <p:cNvSpPr txBox="1"/>
          <p:nvPr/>
        </p:nvSpPr>
        <p:spPr>
          <a:xfrm>
            <a:off x="4860032" y="744255"/>
            <a:ext cx="40324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Нейтронная звезда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  сверхплотный астрономический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объект, являющийся одним из конечных продуктов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эволюции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звёзд,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сердцевина которого почти полностью состоит из нейтронов.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60000" y="2211710"/>
            <a:ext cx="40324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Черная дыра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 область в пространстве-времени, гравитационное притяжение которой настолько велико, что даже свет не может покинуть эту область.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60000" y="251446"/>
            <a:ext cx="28847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Главные выводы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98100" y="3480559"/>
            <a:ext cx="38164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Различные классы и группы звезд представляют собой те или иные этапы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эволюции звезд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К последним этапам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эволюции звезд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относятся 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нейтронные звезды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черные дыры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0"/>
          <a:stretch/>
        </p:blipFill>
        <p:spPr>
          <a:xfrm>
            <a:off x="899592" y="195486"/>
            <a:ext cx="2717105" cy="227463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657932"/>
            <a:ext cx="2715511" cy="2290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884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Пирог 112"/>
          <p:cNvSpPr/>
          <p:nvPr/>
        </p:nvSpPr>
        <p:spPr>
          <a:xfrm rot="10112106">
            <a:off x="-4714483" y="-4649667"/>
            <a:ext cx="9428964" cy="9299335"/>
          </a:xfrm>
          <a:prstGeom prst="pie">
            <a:avLst>
              <a:gd name="adj1" fmla="val 10531947"/>
              <a:gd name="adj2" fmla="val 16901868"/>
            </a:avLst>
          </a:prstGeom>
          <a:gradFill flip="none" rotWithShape="1">
            <a:gsLst>
              <a:gs pos="0">
                <a:srgbClr val="00B0F0"/>
              </a:gs>
              <a:gs pos="37000">
                <a:schemeClr val="accent5">
                  <a:lumMod val="40000"/>
                  <a:lumOff val="60000"/>
                </a:schemeClr>
              </a:gs>
              <a:gs pos="100000">
                <a:schemeClr val="bg1"/>
              </a:gs>
              <a:gs pos="67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0"/>
            <a:ext cx="4574445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TextBox 7"/>
          <p:cNvSpPr txBox="1"/>
          <p:nvPr/>
        </p:nvSpPr>
        <p:spPr>
          <a:xfrm>
            <a:off x="4968000" y="555526"/>
            <a:ext cx="3888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Звезда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массивный газовый шар, излучающий свет и тепло в результате протекания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термоядерного синтеза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его недрах.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251520" y="793360"/>
            <a:ext cx="444224" cy="309765"/>
            <a:chOff x="4928069" y="686558"/>
            <a:chExt cx="444224" cy="309765"/>
          </a:xfrm>
        </p:grpSpPr>
        <p:sp>
          <p:nvSpPr>
            <p:cNvPr id="10" name="Овал 9"/>
            <p:cNvSpPr/>
            <p:nvPr/>
          </p:nvSpPr>
          <p:spPr>
            <a:xfrm>
              <a:off x="5004048" y="695308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/>
                <p:cNvSpPr txBox="1"/>
                <p:nvPr/>
              </p:nvSpPr>
              <p:spPr>
                <a:xfrm>
                  <a:off x="4928069" y="686558"/>
                  <a:ext cx="444224" cy="3097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Pre>
                          <m:sPrePr>
                            <m:ctrlPr>
                              <a:rPr lang="ru-RU" sz="140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sPrePr>
                          <m:sub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p>
                          <m:e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𝐻</m:t>
                            </m:r>
                          </m:e>
                        </m:sPre>
                      </m:oMath>
                    </m:oMathPara>
                  </a14:m>
                  <a:endParaRPr lang="ru-RU" sz="1400" dirty="0">
                    <a:solidFill>
                      <a:srgbClr val="FFFF00"/>
                    </a:solidFill>
                  </a:endParaRPr>
                </a:p>
              </p:txBody>
            </p:sp>
          </mc:Choice>
          <mc:Fallback xmlns="">
            <p:sp>
              <p:nvSpPr>
                <p:cNvPr id="7" name="Text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28069" y="686558"/>
                  <a:ext cx="444224" cy="309765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2" name="Группа 11"/>
          <p:cNvGrpSpPr/>
          <p:nvPr/>
        </p:nvGrpSpPr>
        <p:grpSpPr>
          <a:xfrm>
            <a:off x="1748407" y="785208"/>
            <a:ext cx="444224" cy="309765"/>
            <a:chOff x="6440237" y="686558"/>
            <a:chExt cx="444224" cy="309765"/>
          </a:xfrm>
        </p:grpSpPr>
        <p:sp>
          <p:nvSpPr>
            <p:cNvPr id="13" name="Овал 12"/>
            <p:cNvSpPr/>
            <p:nvPr/>
          </p:nvSpPr>
          <p:spPr>
            <a:xfrm>
              <a:off x="6516216" y="695308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/>
                <p:cNvSpPr txBox="1"/>
                <p:nvPr/>
              </p:nvSpPr>
              <p:spPr>
                <a:xfrm>
                  <a:off x="6440237" y="686558"/>
                  <a:ext cx="444224" cy="3097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Pre>
                          <m:sPrePr>
                            <m:ctrlPr>
                              <a:rPr lang="ru-RU" sz="140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sPrePr>
                          <m:sub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p>
                          <m:e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𝐻</m:t>
                            </m:r>
                          </m:e>
                        </m:sPre>
                      </m:oMath>
                    </m:oMathPara>
                  </a14:m>
                  <a:endParaRPr lang="ru-RU" sz="1400" dirty="0">
                    <a:solidFill>
                      <a:srgbClr val="FFFF00"/>
                    </a:solidFill>
                  </a:endParaRPr>
                </a:p>
              </p:txBody>
            </p:sp>
          </mc:Choice>
          <mc:Fallback xmlns="">
            <p:sp>
              <p:nvSpPr>
                <p:cNvPr id="16" name="TextBox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40237" y="686558"/>
                  <a:ext cx="444224" cy="309765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5" name="Группа 14"/>
          <p:cNvGrpSpPr/>
          <p:nvPr/>
        </p:nvGrpSpPr>
        <p:grpSpPr>
          <a:xfrm>
            <a:off x="586057" y="1894554"/>
            <a:ext cx="491674" cy="342152"/>
            <a:chOff x="5102731" y="1431580"/>
            <a:chExt cx="491674" cy="342152"/>
          </a:xfrm>
        </p:grpSpPr>
        <p:sp>
          <p:nvSpPr>
            <p:cNvPr id="16" name="Овал 15"/>
            <p:cNvSpPr/>
            <p:nvPr/>
          </p:nvSpPr>
          <p:spPr>
            <a:xfrm>
              <a:off x="5102731" y="1481466"/>
              <a:ext cx="292266" cy="292266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7" name="Группа 16"/>
            <p:cNvGrpSpPr/>
            <p:nvPr/>
          </p:nvGrpSpPr>
          <p:grpSpPr>
            <a:xfrm>
              <a:off x="5150181" y="1431580"/>
              <a:ext cx="444224" cy="309765"/>
              <a:chOff x="4928069" y="686558"/>
              <a:chExt cx="444224" cy="309765"/>
            </a:xfrm>
          </p:grpSpPr>
          <p:sp>
            <p:nvSpPr>
              <p:cNvPr id="18" name="Овал 17"/>
              <p:cNvSpPr/>
              <p:nvPr/>
            </p:nvSpPr>
            <p:spPr>
              <a:xfrm>
                <a:off x="5004048" y="695308"/>
                <a:ext cx="292266" cy="292266"/>
              </a:xfrm>
              <a:prstGeom prst="ellipse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9" name="TextBox 18"/>
                  <p:cNvSpPr txBox="1"/>
                  <p:nvPr/>
                </p:nvSpPr>
                <p:spPr>
                  <a:xfrm>
                    <a:off x="4928069" y="686558"/>
                    <a:ext cx="444224" cy="3097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Pre>
                            <m:sPrePr>
                              <m:ctrlPr>
                                <a:rPr lang="ru-RU" sz="140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</m:ctrlPr>
                            </m:sPrePr>
                            <m:sub>
                              <m:r>
                                <a:rPr lang="en-US" sz="14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sz="14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  <m:e>
                              <m:r>
                                <a:rPr lang="en-US" sz="14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𝐷</m:t>
                              </m:r>
                            </m:e>
                          </m:sPre>
                        </m:oMath>
                      </m:oMathPara>
                    </a14:m>
                    <a:endParaRPr lang="ru-RU" sz="1400" dirty="0">
                      <a:solidFill>
                        <a:srgbClr val="FFFF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1" name="TextBox 20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928069" y="686558"/>
                    <a:ext cx="444224" cy="309765"/>
                  </a:xfrm>
                  <a:prstGeom prst="rect">
                    <a:avLst/>
                  </a:prstGeom>
                  <a:blipFill rotWithShape="1"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20" name="Группа 19"/>
          <p:cNvGrpSpPr/>
          <p:nvPr/>
        </p:nvGrpSpPr>
        <p:grpSpPr>
          <a:xfrm>
            <a:off x="1494169" y="1930993"/>
            <a:ext cx="444224" cy="309765"/>
            <a:chOff x="6440237" y="686558"/>
            <a:chExt cx="444224" cy="309765"/>
          </a:xfrm>
        </p:grpSpPr>
        <p:sp>
          <p:nvSpPr>
            <p:cNvPr id="21" name="Овал 20"/>
            <p:cNvSpPr/>
            <p:nvPr/>
          </p:nvSpPr>
          <p:spPr>
            <a:xfrm>
              <a:off x="6516216" y="695308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/>
                <p:cNvSpPr txBox="1"/>
                <p:nvPr/>
              </p:nvSpPr>
              <p:spPr>
                <a:xfrm>
                  <a:off x="6440237" y="686558"/>
                  <a:ext cx="444224" cy="3097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Pre>
                          <m:sPrePr>
                            <m:ctrlPr>
                              <a:rPr lang="ru-RU" sz="140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sPrePr>
                          <m:sub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p>
                          <m:e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𝐻</m:t>
                            </m:r>
                          </m:e>
                        </m:sPre>
                      </m:oMath>
                    </m:oMathPara>
                  </a14:m>
                  <a:endParaRPr lang="ru-RU" sz="1400" dirty="0">
                    <a:solidFill>
                      <a:srgbClr val="FFFF00"/>
                    </a:solidFill>
                  </a:endParaRPr>
                </a:p>
              </p:txBody>
            </p:sp>
          </mc:Choice>
          <mc:Fallback xmlns="">
            <p:sp>
              <p:nvSpPr>
                <p:cNvPr id="24" name="TextBox 2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40237" y="686558"/>
                  <a:ext cx="444224" cy="309765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3" name="Группа 22"/>
          <p:cNvGrpSpPr/>
          <p:nvPr/>
        </p:nvGrpSpPr>
        <p:grpSpPr>
          <a:xfrm>
            <a:off x="1030798" y="3206459"/>
            <a:ext cx="511872" cy="396265"/>
            <a:chOff x="5102731" y="1440330"/>
            <a:chExt cx="511872" cy="396265"/>
          </a:xfrm>
        </p:grpSpPr>
        <p:sp>
          <p:nvSpPr>
            <p:cNvPr id="24" name="Овал 23"/>
            <p:cNvSpPr/>
            <p:nvPr/>
          </p:nvSpPr>
          <p:spPr>
            <a:xfrm>
              <a:off x="5102731" y="1530671"/>
              <a:ext cx="292266" cy="292266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5302139" y="1544329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6" name="Группа 25"/>
            <p:cNvGrpSpPr/>
            <p:nvPr/>
          </p:nvGrpSpPr>
          <p:grpSpPr>
            <a:xfrm>
              <a:off x="5129983" y="1440330"/>
              <a:ext cx="484620" cy="292266"/>
              <a:chOff x="4907871" y="695308"/>
              <a:chExt cx="484620" cy="292266"/>
            </a:xfrm>
          </p:grpSpPr>
          <p:sp>
            <p:nvSpPr>
              <p:cNvPr id="27" name="Овал 26"/>
              <p:cNvSpPr/>
              <p:nvPr/>
            </p:nvSpPr>
            <p:spPr>
              <a:xfrm>
                <a:off x="5004048" y="695308"/>
                <a:ext cx="292266" cy="292266"/>
              </a:xfrm>
              <a:prstGeom prst="ellipse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8" name="TextBox 27"/>
                  <p:cNvSpPr txBox="1"/>
                  <p:nvPr/>
                </p:nvSpPr>
                <p:spPr>
                  <a:xfrm>
                    <a:off x="4907871" y="701210"/>
                    <a:ext cx="484620" cy="28046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Pre>
                            <m:sPrePr>
                              <m:ctrlPr>
                                <a:rPr lang="ru-RU" sz="120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</m:ctrlPr>
                            </m:sPrePr>
                            <m:sub>
                              <m:r>
                                <a:rPr lang="en-US" sz="12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sz="12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p>
                            <m:e>
                              <m:r>
                                <a:rPr lang="en-US" sz="12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𝐻𝑒</m:t>
                              </m:r>
                            </m:e>
                          </m:sPre>
                        </m:oMath>
                      </m:oMathPara>
                    </a14:m>
                    <a:endParaRPr lang="ru-RU" sz="1200" dirty="0">
                      <a:solidFill>
                        <a:srgbClr val="FFFF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3" name="TextBox 3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907871" y="701210"/>
                    <a:ext cx="484620" cy="280461"/>
                  </a:xfrm>
                  <a:prstGeom prst="rect">
                    <a:avLst/>
                  </a:prstGeom>
                  <a:blipFill rotWithShape="1"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29" name="Группа 28"/>
          <p:cNvGrpSpPr/>
          <p:nvPr/>
        </p:nvGrpSpPr>
        <p:grpSpPr>
          <a:xfrm>
            <a:off x="1919618" y="4025799"/>
            <a:ext cx="562639" cy="485694"/>
            <a:chOff x="5079698" y="1431480"/>
            <a:chExt cx="562639" cy="485694"/>
          </a:xfrm>
        </p:grpSpPr>
        <p:sp>
          <p:nvSpPr>
            <p:cNvPr id="30" name="Овал 29"/>
            <p:cNvSpPr/>
            <p:nvPr/>
          </p:nvSpPr>
          <p:spPr>
            <a:xfrm>
              <a:off x="5079698" y="1459552"/>
              <a:ext cx="292266" cy="292266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5284241" y="1584128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5144422" y="1624908"/>
              <a:ext cx="292266" cy="292266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3" name="Группа 32"/>
            <p:cNvGrpSpPr/>
            <p:nvPr/>
          </p:nvGrpSpPr>
          <p:grpSpPr>
            <a:xfrm>
              <a:off x="5157717" y="1431480"/>
              <a:ext cx="484620" cy="292266"/>
              <a:chOff x="4935605" y="686458"/>
              <a:chExt cx="484620" cy="292266"/>
            </a:xfrm>
          </p:grpSpPr>
          <p:sp>
            <p:nvSpPr>
              <p:cNvPr id="34" name="Овал 33"/>
              <p:cNvSpPr/>
              <p:nvPr/>
            </p:nvSpPr>
            <p:spPr>
              <a:xfrm>
                <a:off x="5031782" y="686458"/>
                <a:ext cx="292266" cy="292266"/>
              </a:xfrm>
              <a:prstGeom prst="ellipse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5" name="TextBox 34"/>
                  <p:cNvSpPr txBox="1"/>
                  <p:nvPr/>
                </p:nvSpPr>
                <p:spPr>
                  <a:xfrm>
                    <a:off x="4935605" y="692360"/>
                    <a:ext cx="484620" cy="28046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Pre>
                            <m:sPrePr>
                              <m:ctrlPr>
                                <a:rPr lang="ru-RU" sz="120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</m:ctrlPr>
                            </m:sPrePr>
                            <m:sub>
                              <m:r>
                                <a:rPr lang="en-US" sz="12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sz="12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4</m:t>
                              </m:r>
                            </m:sup>
                            <m:e>
                              <m:r>
                                <a:rPr lang="en-US" sz="12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𝐻𝑒</m:t>
                              </m:r>
                            </m:e>
                          </m:sPre>
                        </m:oMath>
                      </m:oMathPara>
                    </a14:m>
                    <a:endParaRPr lang="ru-RU" sz="1200" dirty="0">
                      <a:solidFill>
                        <a:srgbClr val="FFFF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60" name="TextBox 59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935605" y="692360"/>
                    <a:ext cx="484620" cy="280461"/>
                  </a:xfrm>
                  <a:prstGeom prst="rect">
                    <a:avLst/>
                  </a:prstGeom>
                  <a:blipFill rotWithShape="1"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cxnSp>
        <p:nvCxnSpPr>
          <p:cNvPr id="36" name="Прямая со стрелкой 35"/>
          <p:cNvCxnSpPr/>
          <p:nvPr/>
        </p:nvCxnSpPr>
        <p:spPr>
          <a:xfrm>
            <a:off x="614653" y="1024578"/>
            <a:ext cx="387099" cy="1283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H="1">
            <a:off x="1441558" y="1024578"/>
            <a:ext cx="397802" cy="980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8" name="Группа 37"/>
          <p:cNvGrpSpPr/>
          <p:nvPr/>
        </p:nvGrpSpPr>
        <p:grpSpPr>
          <a:xfrm>
            <a:off x="802603" y="1050306"/>
            <a:ext cx="884387" cy="523498"/>
            <a:chOff x="5478715" y="826063"/>
            <a:chExt cx="884387" cy="523498"/>
          </a:xfrm>
        </p:grpSpPr>
        <p:sp>
          <p:nvSpPr>
            <p:cNvPr id="39" name="Пятно 2 38"/>
            <p:cNvSpPr/>
            <p:nvPr/>
          </p:nvSpPr>
          <p:spPr>
            <a:xfrm>
              <a:off x="5478715" y="826063"/>
              <a:ext cx="884387" cy="523498"/>
            </a:xfrm>
            <a:prstGeom prst="irregularSeal2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000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523162" y="968514"/>
              <a:ext cx="72006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Times New Roman" pitchFamily="18" charset="0"/>
                  <a:cs typeface="Times New Roman" pitchFamily="18" charset="0"/>
                </a:rPr>
                <a:t>1,4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МэВ</a:t>
              </a: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772419" y="2409490"/>
            <a:ext cx="1120104" cy="548415"/>
            <a:chOff x="5414509" y="2312123"/>
            <a:chExt cx="1120104" cy="548415"/>
          </a:xfrm>
        </p:grpSpPr>
        <p:sp>
          <p:nvSpPr>
            <p:cNvPr id="42" name="Пятно 2 41"/>
            <p:cNvSpPr/>
            <p:nvPr/>
          </p:nvSpPr>
          <p:spPr>
            <a:xfrm>
              <a:off x="5414509" y="2312123"/>
              <a:ext cx="1120104" cy="548415"/>
            </a:xfrm>
            <a:prstGeom prst="irregularSeal2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000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559302" y="2458646"/>
              <a:ext cx="79701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5</a:t>
              </a:r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,4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9 МэВ</a:t>
              </a: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44" name="Прямая со стрелкой 43"/>
          <p:cNvCxnSpPr/>
          <p:nvPr/>
        </p:nvCxnSpPr>
        <p:spPr>
          <a:xfrm flipH="1">
            <a:off x="878325" y="1515898"/>
            <a:ext cx="270967" cy="3686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855619" y="2204319"/>
            <a:ext cx="170244" cy="3015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flipH="1">
            <a:off x="1570148" y="2240758"/>
            <a:ext cx="146133" cy="2651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H="1">
            <a:off x="1286734" y="2869698"/>
            <a:ext cx="1864" cy="3367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8" name="Группа 47"/>
          <p:cNvGrpSpPr/>
          <p:nvPr/>
        </p:nvGrpSpPr>
        <p:grpSpPr>
          <a:xfrm>
            <a:off x="1746571" y="3160347"/>
            <a:ext cx="1120104" cy="548415"/>
            <a:chOff x="5414509" y="2312123"/>
            <a:chExt cx="1120104" cy="548415"/>
          </a:xfrm>
        </p:grpSpPr>
        <p:sp>
          <p:nvSpPr>
            <p:cNvPr id="49" name="Пятно 2 48"/>
            <p:cNvSpPr/>
            <p:nvPr/>
          </p:nvSpPr>
          <p:spPr>
            <a:xfrm>
              <a:off x="5414509" y="2312123"/>
              <a:ext cx="1120104" cy="548415"/>
            </a:xfrm>
            <a:prstGeom prst="irregularSeal2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000" dirty="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5513542" y="2458646"/>
              <a:ext cx="8739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12,85 МэВ</a:t>
              </a: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51" name="Прямая со стрелкой 50"/>
          <p:cNvCxnSpPr/>
          <p:nvPr/>
        </p:nvCxnSpPr>
        <p:spPr>
          <a:xfrm>
            <a:off x="1526094" y="3434555"/>
            <a:ext cx="319510" cy="108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2194885" y="3677142"/>
            <a:ext cx="0" cy="3569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flipH="1">
            <a:off x="1640459" y="3681784"/>
            <a:ext cx="552172" cy="24845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2192630" y="3681784"/>
            <a:ext cx="550414" cy="24845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5" name="Группа 54"/>
          <p:cNvGrpSpPr/>
          <p:nvPr/>
        </p:nvGrpSpPr>
        <p:grpSpPr>
          <a:xfrm>
            <a:off x="1274235" y="3855602"/>
            <a:ext cx="444224" cy="309765"/>
            <a:chOff x="4928069" y="686558"/>
            <a:chExt cx="444224" cy="309765"/>
          </a:xfrm>
        </p:grpSpPr>
        <p:sp>
          <p:nvSpPr>
            <p:cNvPr id="56" name="Овал 55"/>
            <p:cNvSpPr/>
            <p:nvPr/>
          </p:nvSpPr>
          <p:spPr>
            <a:xfrm>
              <a:off x="5004048" y="695308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7" name="TextBox 56"/>
                <p:cNvSpPr txBox="1"/>
                <p:nvPr/>
              </p:nvSpPr>
              <p:spPr>
                <a:xfrm>
                  <a:off x="4928069" y="686558"/>
                  <a:ext cx="444224" cy="3097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Pre>
                          <m:sPrePr>
                            <m:ctrlPr>
                              <a:rPr lang="ru-RU" sz="140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sPrePr>
                          <m:sub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p>
                          <m:e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𝐻</m:t>
                            </m:r>
                          </m:e>
                        </m:sPre>
                      </m:oMath>
                    </m:oMathPara>
                  </a14:m>
                  <a:endParaRPr lang="ru-RU" sz="1400" dirty="0">
                    <a:solidFill>
                      <a:srgbClr val="FFFF00"/>
                    </a:solidFill>
                  </a:endParaRPr>
                </a:p>
              </p:txBody>
            </p:sp>
          </mc:Choice>
          <mc:Fallback xmlns="">
            <p:sp>
              <p:nvSpPr>
                <p:cNvPr id="127" name="TextBox 12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28069" y="686558"/>
                  <a:ext cx="444224" cy="309765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8" name="Группа 57"/>
          <p:cNvGrpSpPr/>
          <p:nvPr/>
        </p:nvGrpSpPr>
        <p:grpSpPr>
          <a:xfrm>
            <a:off x="2635239" y="3870916"/>
            <a:ext cx="444224" cy="309765"/>
            <a:chOff x="6440237" y="686558"/>
            <a:chExt cx="444224" cy="309765"/>
          </a:xfrm>
        </p:grpSpPr>
        <p:sp>
          <p:nvSpPr>
            <p:cNvPr id="59" name="Овал 58"/>
            <p:cNvSpPr/>
            <p:nvPr/>
          </p:nvSpPr>
          <p:spPr>
            <a:xfrm>
              <a:off x="6516216" y="695308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TextBox 59"/>
                <p:cNvSpPr txBox="1"/>
                <p:nvPr/>
              </p:nvSpPr>
              <p:spPr>
                <a:xfrm>
                  <a:off x="6440237" y="686558"/>
                  <a:ext cx="444224" cy="3097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Pre>
                          <m:sPrePr>
                            <m:ctrlPr>
                              <a:rPr lang="ru-RU" sz="140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sPrePr>
                          <m:sub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p>
                          <m:e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𝐻</m:t>
                            </m:r>
                          </m:e>
                        </m:sPre>
                      </m:oMath>
                    </m:oMathPara>
                  </a14:m>
                  <a:endParaRPr lang="ru-RU" sz="1400" dirty="0">
                    <a:solidFill>
                      <a:srgbClr val="FFFF00"/>
                    </a:solidFill>
                  </a:endParaRPr>
                </a:p>
              </p:txBody>
            </p:sp>
          </mc:Choice>
          <mc:Fallback xmlns="">
            <p:sp>
              <p:nvSpPr>
                <p:cNvPr id="130" name="TextBox 12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40237" y="686558"/>
                  <a:ext cx="444224" cy="309765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61" name="Прямая со стрелкой 60"/>
          <p:cNvCxnSpPr/>
          <p:nvPr/>
        </p:nvCxnSpPr>
        <p:spPr>
          <a:xfrm>
            <a:off x="1278043" y="1506961"/>
            <a:ext cx="17382" cy="35243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>
            <a:off x="1570148" y="1415769"/>
            <a:ext cx="310680" cy="1580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/>
              <p:cNvSpPr txBox="1"/>
              <p:nvPr/>
            </p:nvSpPr>
            <p:spPr>
              <a:xfrm>
                <a:off x="1807157" y="1414515"/>
                <a:ext cx="36131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latin typeface="Cambria Math"/>
                          <a:ea typeface="Cambria Math"/>
                        </a:rPr>
                        <m:t>𝜈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63" name="TextBox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7157" y="1414515"/>
                <a:ext cx="361316" cy="369332"/>
              </a:xfrm>
              <a:prstGeom prst="rect">
                <a:avLst/>
              </a:prstGeom>
              <a:blipFill rotWithShape="1">
                <a:blip r:embed="rId11"/>
                <a:stretch>
                  <a:fillRect t="-8197" r="-2166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4" name="Прямая со стрелкой 63"/>
          <p:cNvCxnSpPr/>
          <p:nvPr/>
        </p:nvCxnSpPr>
        <p:spPr>
          <a:xfrm flipH="1">
            <a:off x="741003" y="2875070"/>
            <a:ext cx="272805" cy="22323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/>
              <p:cNvSpPr txBox="1"/>
              <p:nvPr/>
            </p:nvSpPr>
            <p:spPr>
              <a:xfrm>
                <a:off x="466539" y="2905313"/>
                <a:ext cx="36561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latin typeface="Cambria Math"/>
                          <a:ea typeface="Cambria Math"/>
                        </a:rPr>
                        <m:t>𝛾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65" name="TextBox 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539" y="2905313"/>
                <a:ext cx="365613" cy="369332"/>
              </a:xfrm>
              <a:prstGeom prst="rect">
                <a:avLst/>
              </a:prstGeom>
              <a:blipFill rotWithShape="1">
                <a:blip r:embed="rId12"/>
                <a:stretch>
                  <a:fillRect t="-8333" r="-21667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6" name="Группа 65"/>
          <p:cNvGrpSpPr/>
          <p:nvPr/>
        </p:nvGrpSpPr>
        <p:grpSpPr>
          <a:xfrm>
            <a:off x="2285078" y="779702"/>
            <a:ext cx="444224" cy="309765"/>
            <a:chOff x="4928069" y="686558"/>
            <a:chExt cx="444224" cy="309765"/>
          </a:xfrm>
        </p:grpSpPr>
        <p:sp>
          <p:nvSpPr>
            <p:cNvPr id="67" name="Овал 66"/>
            <p:cNvSpPr/>
            <p:nvPr/>
          </p:nvSpPr>
          <p:spPr>
            <a:xfrm>
              <a:off x="5004048" y="695308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8" name="TextBox 67"/>
                <p:cNvSpPr txBox="1"/>
                <p:nvPr/>
              </p:nvSpPr>
              <p:spPr>
                <a:xfrm>
                  <a:off x="4928069" y="686558"/>
                  <a:ext cx="444224" cy="3097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Pre>
                          <m:sPrePr>
                            <m:ctrlPr>
                              <a:rPr lang="ru-RU" sz="140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sPrePr>
                          <m:sub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p>
                          <m:e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𝐻</m:t>
                            </m:r>
                          </m:e>
                        </m:sPre>
                      </m:oMath>
                    </m:oMathPara>
                  </a14:m>
                  <a:endParaRPr lang="ru-RU" sz="1400" dirty="0">
                    <a:solidFill>
                      <a:srgbClr val="FFFF00"/>
                    </a:solidFill>
                  </a:endParaRPr>
                </a:p>
              </p:txBody>
            </p:sp>
          </mc:Choice>
          <mc:Fallback xmlns="">
            <p:sp>
              <p:nvSpPr>
                <p:cNvPr id="214" name="TextBox 21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28069" y="686558"/>
                  <a:ext cx="444224" cy="309765"/>
                </a:xfrm>
                <a:prstGeom prst="rect">
                  <a:avLst/>
                </a:prstGeom>
                <a:blipFill rotWithShape="1"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69" name="Группа 68"/>
          <p:cNvGrpSpPr/>
          <p:nvPr/>
        </p:nvGrpSpPr>
        <p:grpSpPr>
          <a:xfrm>
            <a:off x="3781965" y="771550"/>
            <a:ext cx="444224" cy="309765"/>
            <a:chOff x="6440237" y="686558"/>
            <a:chExt cx="444224" cy="309765"/>
          </a:xfrm>
        </p:grpSpPr>
        <p:sp>
          <p:nvSpPr>
            <p:cNvPr id="70" name="Овал 69"/>
            <p:cNvSpPr/>
            <p:nvPr/>
          </p:nvSpPr>
          <p:spPr>
            <a:xfrm>
              <a:off x="6516216" y="695308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1" name="TextBox 70"/>
                <p:cNvSpPr txBox="1"/>
                <p:nvPr/>
              </p:nvSpPr>
              <p:spPr>
                <a:xfrm>
                  <a:off x="6440237" y="686558"/>
                  <a:ext cx="444224" cy="3097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Pre>
                          <m:sPrePr>
                            <m:ctrlPr>
                              <a:rPr lang="ru-RU" sz="140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sPrePr>
                          <m:sub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p>
                          <m:e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𝐻</m:t>
                            </m:r>
                          </m:e>
                        </m:sPre>
                      </m:oMath>
                    </m:oMathPara>
                  </a14:m>
                  <a:endParaRPr lang="ru-RU" sz="1400" dirty="0">
                    <a:solidFill>
                      <a:srgbClr val="FFFF00"/>
                    </a:solidFill>
                  </a:endParaRPr>
                </a:p>
              </p:txBody>
            </p:sp>
          </mc:Choice>
          <mc:Fallback xmlns="">
            <p:sp>
              <p:nvSpPr>
                <p:cNvPr id="217" name="TextBox 2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40237" y="686558"/>
                  <a:ext cx="444224" cy="309765"/>
                </a:xfrm>
                <a:prstGeom prst="rect">
                  <a:avLst/>
                </a:prstGeom>
                <a:blipFill rotWithShape="1"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2" name="Группа 71"/>
          <p:cNvGrpSpPr/>
          <p:nvPr/>
        </p:nvGrpSpPr>
        <p:grpSpPr>
          <a:xfrm>
            <a:off x="2619615" y="1880896"/>
            <a:ext cx="491674" cy="342152"/>
            <a:chOff x="5102731" y="1431580"/>
            <a:chExt cx="491674" cy="342152"/>
          </a:xfrm>
        </p:grpSpPr>
        <p:sp>
          <p:nvSpPr>
            <p:cNvPr id="73" name="Овал 72"/>
            <p:cNvSpPr/>
            <p:nvPr/>
          </p:nvSpPr>
          <p:spPr>
            <a:xfrm>
              <a:off x="5102731" y="1481466"/>
              <a:ext cx="292266" cy="292266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74" name="Группа 73"/>
            <p:cNvGrpSpPr/>
            <p:nvPr/>
          </p:nvGrpSpPr>
          <p:grpSpPr>
            <a:xfrm>
              <a:off x="5150181" y="1431580"/>
              <a:ext cx="444224" cy="309765"/>
              <a:chOff x="4928069" y="686558"/>
              <a:chExt cx="444224" cy="309765"/>
            </a:xfrm>
          </p:grpSpPr>
          <p:sp>
            <p:nvSpPr>
              <p:cNvPr id="75" name="Овал 74"/>
              <p:cNvSpPr/>
              <p:nvPr/>
            </p:nvSpPr>
            <p:spPr>
              <a:xfrm>
                <a:off x="5004048" y="695308"/>
                <a:ext cx="292266" cy="292266"/>
              </a:xfrm>
              <a:prstGeom prst="ellipse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6" name="TextBox 75"/>
                  <p:cNvSpPr txBox="1"/>
                  <p:nvPr/>
                </p:nvSpPr>
                <p:spPr>
                  <a:xfrm>
                    <a:off x="4928069" y="686558"/>
                    <a:ext cx="444224" cy="3097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Pre>
                            <m:sPrePr>
                              <m:ctrlPr>
                                <a:rPr lang="ru-RU" sz="140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</m:ctrlPr>
                            </m:sPrePr>
                            <m:sub>
                              <m:r>
                                <a:rPr lang="en-US" sz="14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sz="14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  <m:e>
                              <m:r>
                                <a:rPr lang="en-US" sz="14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𝐷</m:t>
                              </m:r>
                            </m:e>
                          </m:sPre>
                        </m:oMath>
                      </m:oMathPara>
                    </a14:m>
                    <a:endParaRPr lang="ru-RU" sz="1400" dirty="0">
                      <a:solidFill>
                        <a:srgbClr val="FFFF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22" name="TextBox 221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928069" y="686558"/>
                    <a:ext cx="444224" cy="309765"/>
                  </a:xfrm>
                  <a:prstGeom prst="rect">
                    <a:avLst/>
                  </a:prstGeom>
                  <a:blipFill rotWithShape="1">
                    <a:blip r:embed="rId1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77" name="Группа 76"/>
          <p:cNvGrpSpPr/>
          <p:nvPr/>
        </p:nvGrpSpPr>
        <p:grpSpPr>
          <a:xfrm>
            <a:off x="3527727" y="1917335"/>
            <a:ext cx="444224" cy="309765"/>
            <a:chOff x="6440237" y="686558"/>
            <a:chExt cx="444224" cy="309765"/>
          </a:xfrm>
        </p:grpSpPr>
        <p:sp>
          <p:nvSpPr>
            <p:cNvPr id="78" name="Овал 77"/>
            <p:cNvSpPr/>
            <p:nvPr/>
          </p:nvSpPr>
          <p:spPr>
            <a:xfrm>
              <a:off x="6516216" y="695308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9" name="TextBox 78"/>
                <p:cNvSpPr txBox="1"/>
                <p:nvPr/>
              </p:nvSpPr>
              <p:spPr>
                <a:xfrm>
                  <a:off x="6440237" y="686558"/>
                  <a:ext cx="444224" cy="3097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Pre>
                          <m:sPrePr>
                            <m:ctrlPr>
                              <a:rPr lang="ru-RU" sz="140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sPrePr>
                          <m:sub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p>
                          <m:e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𝐻</m:t>
                            </m:r>
                          </m:e>
                        </m:sPre>
                      </m:oMath>
                    </m:oMathPara>
                  </a14:m>
                  <a:endParaRPr lang="ru-RU" sz="1400" dirty="0">
                    <a:solidFill>
                      <a:srgbClr val="FFFF00"/>
                    </a:solidFill>
                  </a:endParaRPr>
                </a:p>
              </p:txBody>
            </p:sp>
          </mc:Choice>
          <mc:Fallback xmlns="">
            <p:sp>
              <p:nvSpPr>
                <p:cNvPr id="225" name="TextBox 22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40237" y="686558"/>
                  <a:ext cx="444224" cy="309765"/>
                </a:xfrm>
                <a:prstGeom prst="rect">
                  <a:avLst/>
                </a:prstGeom>
                <a:blipFill rotWithShape="1"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0" name="Группа 79"/>
          <p:cNvGrpSpPr/>
          <p:nvPr/>
        </p:nvGrpSpPr>
        <p:grpSpPr>
          <a:xfrm>
            <a:off x="3064356" y="3192801"/>
            <a:ext cx="511872" cy="396265"/>
            <a:chOff x="5102731" y="1440330"/>
            <a:chExt cx="511872" cy="396265"/>
          </a:xfrm>
        </p:grpSpPr>
        <p:sp>
          <p:nvSpPr>
            <p:cNvPr id="81" name="Овал 80"/>
            <p:cNvSpPr/>
            <p:nvPr/>
          </p:nvSpPr>
          <p:spPr>
            <a:xfrm>
              <a:off x="5102731" y="1530671"/>
              <a:ext cx="292266" cy="292266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Овал 81"/>
            <p:cNvSpPr/>
            <p:nvPr/>
          </p:nvSpPr>
          <p:spPr>
            <a:xfrm>
              <a:off x="5302139" y="1544329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83" name="Группа 82"/>
            <p:cNvGrpSpPr/>
            <p:nvPr/>
          </p:nvGrpSpPr>
          <p:grpSpPr>
            <a:xfrm>
              <a:off x="5129983" y="1440330"/>
              <a:ext cx="484620" cy="292266"/>
              <a:chOff x="4907871" y="695308"/>
              <a:chExt cx="484620" cy="292266"/>
            </a:xfrm>
          </p:grpSpPr>
          <p:sp>
            <p:nvSpPr>
              <p:cNvPr id="84" name="Овал 83"/>
              <p:cNvSpPr/>
              <p:nvPr/>
            </p:nvSpPr>
            <p:spPr>
              <a:xfrm>
                <a:off x="5004048" y="695308"/>
                <a:ext cx="292266" cy="292266"/>
              </a:xfrm>
              <a:prstGeom prst="ellipse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5" name="TextBox 84"/>
                  <p:cNvSpPr txBox="1"/>
                  <p:nvPr/>
                </p:nvSpPr>
                <p:spPr>
                  <a:xfrm>
                    <a:off x="4907871" y="701210"/>
                    <a:ext cx="484620" cy="28046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Pre>
                            <m:sPrePr>
                              <m:ctrlPr>
                                <a:rPr lang="ru-RU" sz="120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</m:ctrlPr>
                            </m:sPrePr>
                            <m:sub>
                              <m:r>
                                <a:rPr lang="en-US" sz="12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sz="12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p>
                            <m:e>
                              <m:r>
                                <a:rPr lang="en-US" sz="12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𝐻𝑒</m:t>
                              </m:r>
                            </m:e>
                          </m:sPre>
                        </m:oMath>
                      </m:oMathPara>
                    </a14:m>
                    <a:endParaRPr lang="ru-RU" sz="1200" dirty="0">
                      <a:solidFill>
                        <a:srgbClr val="FFFF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31" name="TextBox 230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907871" y="701210"/>
                    <a:ext cx="484620" cy="280461"/>
                  </a:xfrm>
                  <a:prstGeom prst="rect">
                    <a:avLst/>
                  </a:prstGeom>
                  <a:blipFill rotWithShape="1">
                    <a:blip r:embed="rId1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cxnSp>
        <p:nvCxnSpPr>
          <p:cNvPr id="86" name="Прямая со стрелкой 85"/>
          <p:cNvCxnSpPr/>
          <p:nvPr/>
        </p:nvCxnSpPr>
        <p:spPr>
          <a:xfrm>
            <a:off x="2648211" y="1010920"/>
            <a:ext cx="387099" cy="1283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Прямая со стрелкой 86"/>
          <p:cNvCxnSpPr/>
          <p:nvPr/>
        </p:nvCxnSpPr>
        <p:spPr>
          <a:xfrm flipH="1">
            <a:off x="3475116" y="1010920"/>
            <a:ext cx="397802" cy="980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88" name="Группа 87"/>
          <p:cNvGrpSpPr/>
          <p:nvPr/>
        </p:nvGrpSpPr>
        <p:grpSpPr>
          <a:xfrm>
            <a:off x="2836161" y="1036648"/>
            <a:ext cx="884387" cy="523498"/>
            <a:chOff x="5478715" y="826063"/>
            <a:chExt cx="884387" cy="523498"/>
          </a:xfrm>
        </p:grpSpPr>
        <p:sp>
          <p:nvSpPr>
            <p:cNvPr id="89" name="Пятно 2 88"/>
            <p:cNvSpPr/>
            <p:nvPr/>
          </p:nvSpPr>
          <p:spPr>
            <a:xfrm>
              <a:off x="5478715" y="826063"/>
              <a:ext cx="884387" cy="523498"/>
            </a:xfrm>
            <a:prstGeom prst="irregularSeal2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000" dirty="0"/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5523162" y="968514"/>
              <a:ext cx="72006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Times New Roman" pitchFamily="18" charset="0"/>
                  <a:cs typeface="Times New Roman" pitchFamily="18" charset="0"/>
                </a:rPr>
                <a:t>1,4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МэВ</a:t>
              </a: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1" name="Группа 90"/>
          <p:cNvGrpSpPr/>
          <p:nvPr/>
        </p:nvGrpSpPr>
        <p:grpSpPr>
          <a:xfrm>
            <a:off x="2805977" y="2395832"/>
            <a:ext cx="1120104" cy="548415"/>
            <a:chOff x="5414509" y="2312123"/>
            <a:chExt cx="1120104" cy="548415"/>
          </a:xfrm>
        </p:grpSpPr>
        <p:sp>
          <p:nvSpPr>
            <p:cNvPr id="92" name="Пятно 2 91"/>
            <p:cNvSpPr/>
            <p:nvPr/>
          </p:nvSpPr>
          <p:spPr>
            <a:xfrm>
              <a:off x="5414509" y="2312123"/>
              <a:ext cx="1120104" cy="548415"/>
            </a:xfrm>
            <a:prstGeom prst="irregularSeal2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000" dirty="0"/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5559302" y="2458646"/>
              <a:ext cx="79701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5</a:t>
              </a:r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,4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9 МэВ</a:t>
              </a: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94" name="Прямая со стрелкой 93"/>
          <p:cNvCxnSpPr/>
          <p:nvPr/>
        </p:nvCxnSpPr>
        <p:spPr>
          <a:xfrm flipH="1">
            <a:off x="2911883" y="1502240"/>
            <a:ext cx="270967" cy="3686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5" name="Прямая со стрелкой 94"/>
          <p:cNvCxnSpPr/>
          <p:nvPr/>
        </p:nvCxnSpPr>
        <p:spPr>
          <a:xfrm>
            <a:off x="2889177" y="2190661"/>
            <a:ext cx="170244" cy="3015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6" name="Прямая со стрелкой 95"/>
          <p:cNvCxnSpPr/>
          <p:nvPr/>
        </p:nvCxnSpPr>
        <p:spPr>
          <a:xfrm flipH="1">
            <a:off x="3603706" y="2227100"/>
            <a:ext cx="146133" cy="2651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7" name="Прямая со стрелкой 96"/>
          <p:cNvCxnSpPr/>
          <p:nvPr/>
        </p:nvCxnSpPr>
        <p:spPr>
          <a:xfrm flipH="1">
            <a:off x="3320292" y="2856040"/>
            <a:ext cx="1864" cy="3367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8" name="Прямая со стрелкой 97"/>
          <p:cNvCxnSpPr/>
          <p:nvPr/>
        </p:nvCxnSpPr>
        <p:spPr>
          <a:xfrm>
            <a:off x="3311601" y="1493303"/>
            <a:ext cx="17382" cy="35243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9" name="Прямая со стрелкой 98"/>
          <p:cNvCxnSpPr/>
          <p:nvPr/>
        </p:nvCxnSpPr>
        <p:spPr>
          <a:xfrm flipH="1">
            <a:off x="2619615" y="1413607"/>
            <a:ext cx="339323" cy="1855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TextBox 99"/>
              <p:cNvSpPr txBox="1"/>
              <p:nvPr/>
            </p:nvSpPr>
            <p:spPr>
              <a:xfrm>
                <a:off x="2361057" y="1456098"/>
                <a:ext cx="36131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latin typeface="Cambria Math"/>
                          <a:ea typeface="Cambria Math"/>
                        </a:rPr>
                        <m:t>𝜈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00" name="TextBox 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1057" y="1456098"/>
                <a:ext cx="361316" cy="369332"/>
              </a:xfrm>
              <a:prstGeom prst="rect">
                <a:avLst/>
              </a:prstGeom>
              <a:blipFill rotWithShape="1">
                <a:blip r:embed="rId17"/>
                <a:stretch>
                  <a:fillRect t="-8333" r="-21667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1" name="Прямая со стрелкой 100"/>
          <p:cNvCxnSpPr/>
          <p:nvPr/>
        </p:nvCxnSpPr>
        <p:spPr>
          <a:xfrm>
            <a:off x="3579839" y="2853088"/>
            <a:ext cx="278105" cy="1849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2" name="TextBox 101"/>
              <p:cNvSpPr txBox="1"/>
              <p:nvPr/>
            </p:nvSpPr>
            <p:spPr>
              <a:xfrm>
                <a:off x="3789144" y="2853412"/>
                <a:ext cx="36561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latin typeface="Cambria Math"/>
                          <a:ea typeface="Cambria Math"/>
                        </a:rPr>
                        <m:t>𝛾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02" name="TextBox 1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9144" y="2853412"/>
                <a:ext cx="365613" cy="369332"/>
              </a:xfrm>
              <a:prstGeom prst="rect">
                <a:avLst/>
              </a:prstGeom>
              <a:blipFill rotWithShape="1">
                <a:blip r:embed="rId18"/>
                <a:stretch>
                  <a:fillRect t="-8197" r="-2166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3" name="Прямая со стрелкой 102"/>
          <p:cNvCxnSpPr/>
          <p:nvPr/>
        </p:nvCxnSpPr>
        <p:spPr>
          <a:xfrm flipH="1">
            <a:off x="2697927" y="3434555"/>
            <a:ext cx="366429" cy="83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4" name="TextBox 103"/>
              <p:cNvSpPr txBox="1"/>
              <p:nvPr/>
            </p:nvSpPr>
            <p:spPr>
              <a:xfrm>
                <a:off x="1099088" y="1767923"/>
                <a:ext cx="4951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</m:sup>
                      </m:sSup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04" name="TextBox 1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9088" y="1767923"/>
                <a:ext cx="495136" cy="369332"/>
              </a:xfrm>
              <a:prstGeom prst="rect">
                <a:avLst/>
              </a:prstGeom>
              <a:blipFill rotWithShape="1">
                <a:blip r:embed="rId19"/>
                <a:stretch>
                  <a:fillRect t="-8197" r="-15854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" name="TextBox 104"/>
              <p:cNvSpPr txBox="1"/>
              <p:nvPr/>
            </p:nvSpPr>
            <p:spPr>
              <a:xfrm>
                <a:off x="3133644" y="1741419"/>
                <a:ext cx="4951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</m:sup>
                      </m:sSup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05" name="TextBox 1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3644" y="1741419"/>
                <a:ext cx="495136" cy="369332"/>
              </a:xfrm>
              <a:prstGeom prst="rect">
                <a:avLst/>
              </a:prstGeom>
              <a:blipFill rotWithShape="1">
                <a:blip r:embed="rId20"/>
                <a:stretch>
                  <a:fillRect t="-8333" r="-17284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" name="TextBox 105"/>
          <p:cNvSpPr txBox="1"/>
          <p:nvPr/>
        </p:nvSpPr>
        <p:spPr>
          <a:xfrm>
            <a:off x="4974166" y="1740173"/>
            <a:ext cx="413433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Светимость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— количество излучаемой энергии в единицу времени.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4974166" y="2474426"/>
            <a:ext cx="413433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Интенсивность излучения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Полярной звезды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на земной поверхности: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" name="TextBox 107"/>
              <p:cNvSpPr txBox="1"/>
              <p:nvPr/>
            </p:nvSpPr>
            <p:spPr>
              <a:xfrm>
                <a:off x="5721441" y="3219822"/>
                <a:ext cx="238154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𝑖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=4,28∙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−9</m:t>
                          </m:r>
                        </m:sup>
                      </m:sSup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Вт/</m:t>
                      </m:r>
                      <m:sSup>
                        <m:sSupPr>
                          <m:ctrlPr>
                            <a:rPr lang="ru-RU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м</m:t>
                          </m:r>
                        </m:e>
                        <m:sup>
                          <m:r>
                            <a:rPr lang="ru-RU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08" name="TextBox 1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1441" y="3219822"/>
                <a:ext cx="2381549" cy="369332"/>
              </a:xfrm>
              <a:prstGeom prst="rect">
                <a:avLst/>
              </a:prstGeom>
              <a:blipFill rotWithShape="1">
                <a:blip r:embed="rId21"/>
                <a:stretch>
                  <a:fillRect t="-8197" r="-2821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9" name="Рисунок 108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575" y="2922322"/>
            <a:ext cx="1211900" cy="1221134"/>
          </a:xfrm>
          <a:prstGeom prst="rect">
            <a:avLst/>
          </a:prstGeom>
        </p:spPr>
      </p:pic>
      <p:pic>
        <p:nvPicPr>
          <p:cNvPr id="110" name="Рисунок 109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340" y="206176"/>
            <a:ext cx="441849" cy="441849"/>
          </a:xfrm>
          <a:prstGeom prst="rect">
            <a:avLst/>
          </a:prstGeom>
        </p:spPr>
      </p:pic>
      <p:cxnSp>
        <p:nvCxnSpPr>
          <p:cNvPr id="3" name="Прямая со стрелкой 2"/>
          <p:cNvCxnSpPr/>
          <p:nvPr/>
        </p:nvCxnSpPr>
        <p:spPr>
          <a:xfrm>
            <a:off x="583949" y="502655"/>
            <a:ext cx="2495514" cy="272008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TextBox 111"/>
              <p:cNvSpPr txBox="1"/>
              <p:nvPr/>
            </p:nvSpPr>
            <p:spPr>
              <a:xfrm rot="2820000">
                <a:off x="754185" y="1621534"/>
                <a:ext cx="263258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𝑅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≈</m:t>
                      </m:r>
                      <m:r>
                        <a:rPr lang="en-US" b="0" i="1" smtClean="0">
                          <a:latin typeface="Cambria Math"/>
                        </a:rPr>
                        <m:t>132 </m:t>
                      </m:r>
                      <m:r>
                        <a:rPr lang="ru-RU" b="0" i="1" smtClean="0">
                          <a:latin typeface="Cambria Math"/>
                        </a:rPr>
                        <m:t>пк</m:t>
                      </m:r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≈</m:t>
                      </m:r>
                      <m:r>
                        <a:rPr lang="en-US" b="0" i="1" smtClean="0">
                          <a:latin typeface="Cambria Math"/>
                        </a:rPr>
                        <m:t>4</m:t>
                      </m:r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ru-RU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b="0" i="1" smtClean="0"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lang="ru-RU" b="0" i="1" smtClean="0">
                              <a:latin typeface="Cambria Math"/>
                            </a:rPr>
                            <m:t>18</m:t>
                          </m:r>
                        </m:sup>
                      </m:sSup>
                      <m:r>
                        <a:rPr lang="ru-RU" b="0" i="1" smtClean="0">
                          <a:latin typeface="Cambria Math"/>
                        </a:rPr>
                        <m:t> м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12" name="TextBox 1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820000">
                <a:off x="754185" y="1621534"/>
                <a:ext cx="2632580" cy="369332"/>
              </a:xfrm>
              <a:prstGeom prst="rect">
                <a:avLst/>
              </a:prstGeom>
              <a:blipFill rotWithShape="1">
                <a:blip r:embed="rId24"/>
                <a:stretch>
                  <a:fillRect r="-2941" b="-502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" name="TextBox 114"/>
              <p:cNvSpPr txBox="1"/>
              <p:nvPr/>
            </p:nvSpPr>
            <p:spPr>
              <a:xfrm>
                <a:off x="5404526" y="4165367"/>
                <a:ext cx="301537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ru-RU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п</m:t>
                          </m:r>
                        </m:sub>
                      </m:sSub>
                      <m:r>
                        <a:rPr lang="en-US" i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≈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8,5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29</m:t>
                          </m:r>
                        </m:sup>
                      </m:sSup>
                      <m:r>
                        <a:rPr lang="ru-RU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 Вт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≈2200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𝐿</m:t>
                          </m:r>
                        </m:e>
                        <m:sub>
                          <m:r>
                            <a:rPr lang="ru-RU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с</m:t>
                          </m:r>
                        </m:sub>
                      </m:sSub>
                    </m:oMath>
                  </m:oMathPara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15" name="TextBox 1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4526" y="4165367"/>
                <a:ext cx="3015377" cy="369332"/>
              </a:xfrm>
              <a:prstGeom prst="rect">
                <a:avLst/>
              </a:prstGeom>
              <a:blipFill rotWithShape="1">
                <a:blip r:embed="rId25"/>
                <a:stretch>
                  <a:fillRect t="-8197" r="-222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" name="TextBox 115"/>
              <p:cNvSpPr txBox="1"/>
              <p:nvPr/>
            </p:nvSpPr>
            <p:spPr>
              <a:xfrm>
                <a:off x="6139506" y="3651870"/>
                <a:ext cx="14394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𝐿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𝑖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∙4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𝜋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𝑅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16" name="TextBox 1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9506" y="3651870"/>
                <a:ext cx="1439432" cy="369332"/>
              </a:xfrm>
              <a:prstGeom prst="rect">
                <a:avLst/>
              </a:prstGeom>
              <a:blipFill rotWithShape="1">
                <a:blip r:embed="rId26"/>
                <a:stretch>
                  <a:fillRect t="-8197" r="-5085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0004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63" grpId="0"/>
      <p:bldP spid="63" grpId="1"/>
      <p:bldP spid="65" grpId="0"/>
      <p:bldP spid="65" grpId="1"/>
      <p:bldP spid="100" grpId="0"/>
      <p:bldP spid="100" grpId="1"/>
      <p:bldP spid="102" grpId="0"/>
      <p:bldP spid="102" grpId="1"/>
      <p:bldP spid="104" grpId="0"/>
      <p:bldP spid="104" grpId="1"/>
      <p:bldP spid="105" grpId="0"/>
      <p:bldP spid="105" grpId="1"/>
      <p:bldP spid="106" grpId="0"/>
      <p:bldP spid="107" grpId="0"/>
      <p:bldP spid="108" grpId="0"/>
      <p:bldP spid="112" grpId="0"/>
      <p:bldP spid="115" grpId="0"/>
      <p:bldP spid="1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9" b="20276"/>
          <a:stretch/>
        </p:blipFill>
        <p:spPr>
          <a:xfrm>
            <a:off x="-180528" y="0"/>
            <a:ext cx="9468078" cy="51435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0995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1010" y="4369297"/>
            <a:ext cx="2674640" cy="507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Эйнар Герцшпрунг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 preferRelativeResize="0">
            <a:picLocks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820"/>
          <a:stretch/>
        </p:blipFill>
        <p:spPr>
          <a:xfrm flipH="1">
            <a:off x="5652120" y="536980"/>
            <a:ext cx="2671200" cy="3765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010" y="536981"/>
            <a:ext cx="2670870" cy="3765927"/>
          </a:xfrm>
          <a:prstGeom prst="rect">
            <a:avLst/>
          </a:prstGeom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5943604" y="4370400"/>
            <a:ext cx="2088232" cy="507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Генри Рассел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737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0831" y="123478"/>
            <a:ext cx="3826445" cy="4354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Диаграмма «спектр-светимость»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35" name="Группа 1034"/>
          <p:cNvGrpSpPr/>
          <p:nvPr/>
        </p:nvGrpSpPr>
        <p:grpSpPr>
          <a:xfrm>
            <a:off x="251520" y="558973"/>
            <a:ext cx="3972022" cy="4506544"/>
            <a:chOff x="314236" y="558973"/>
            <a:chExt cx="3972022" cy="4506544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971922" y="558973"/>
              <a:ext cx="3240038" cy="3600400"/>
            </a:xfrm>
            <a:prstGeom prst="rect">
              <a:avLst/>
            </a:prstGeom>
            <a:gradFill flip="none" rotWithShape="1">
              <a:gsLst>
                <a:gs pos="1000">
                  <a:srgbClr val="00B0F0"/>
                </a:gs>
                <a:gs pos="32000">
                  <a:srgbClr val="00B050"/>
                </a:gs>
                <a:gs pos="100000">
                  <a:srgbClr val="FF0000"/>
                </a:gs>
                <a:gs pos="75000">
                  <a:srgbClr val="FF8000"/>
                </a:gs>
                <a:gs pos="48000">
                  <a:srgbClr val="92D050"/>
                </a:gs>
                <a:gs pos="63000">
                  <a:srgbClr val="FFFF00"/>
                </a:gs>
              </a:gsLst>
              <a:lin ang="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6" name="TextBox 5"/>
            <p:cNvSpPr txBox="1"/>
            <p:nvPr/>
          </p:nvSpPr>
          <p:spPr>
            <a:xfrm rot="16200000">
              <a:off x="-175931" y="2174507"/>
              <a:ext cx="13496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Светимость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/>
                <p:cNvSpPr txBox="1"/>
                <p:nvPr/>
              </p:nvSpPr>
              <p:spPr>
                <a:xfrm>
                  <a:off x="414000" y="3817997"/>
                  <a:ext cx="662874" cy="34137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ru-RU" sz="160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1600" b="0" i="1" smtClean="0">
                                <a:latin typeface="Cambria Math"/>
                              </a:rPr>
                              <m:t>10</m:t>
                            </m:r>
                          </m:e>
                          <m:sup>
                            <m:r>
                              <a:rPr lang="ru-RU" sz="1600" b="0" i="1" smtClean="0">
                                <a:latin typeface="Cambria Math"/>
                              </a:rPr>
                              <m:t>−5</m:t>
                            </m:r>
                          </m:sup>
                        </m:sSup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7" name="Text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4000" y="3817997"/>
                  <a:ext cx="662874" cy="341376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 t="-3571" r="-7407" b="-23214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/>
                <p:cNvSpPr txBox="1"/>
                <p:nvPr/>
              </p:nvSpPr>
              <p:spPr>
                <a:xfrm>
                  <a:off x="414000" y="3132541"/>
                  <a:ext cx="662874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ru-RU" sz="160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1600" b="0" i="1" smtClean="0">
                                <a:latin typeface="Cambria Math"/>
                              </a:rPr>
                              <m:t>10</m:t>
                            </m:r>
                          </m:e>
                          <m:sup>
                            <m:r>
                              <a:rPr lang="ru-RU" sz="1600" b="0" i="1" smtClean="0">
                                <a:latin typeface="Cambria Math"/>
                              </a:rPr>
                              <m:t>−2</m:t>
                            </m:r>
                          </m:sup>
                        </m:sSup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9" name="TextBox 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4000" y="3132541"/>
                  <a:ext cx="662874" cy="338554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t="-5455" r="-7407" b="-23636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/>
                <p:cNvSpPr txBox="1"/>
                <p:nvPr/>
              </p:nvSpPr>
              <p:spPr>
                <a:xfrm>
                  <a:off x="468000" y="1352528"/>
                  <a:ext cx="553870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ru-RU" sz="160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1600" b="0" i="1" smtClean="0">
                                <a:latin typeface="Cambria Math"/>
                              </a:rPr>
                              <m:t>10</m:t>
                            </m:r>
                          </m:e>
                          <m:sup>
                            <m:r>
                              <a:rPr lang="ru-RU" sz="1600" b="0" i="1" smtClean="0">
                                <a:latin typeface="Cambria Math"/>
                              </a:rPr>
                              <m:t>3</m:t>
                            </m:r>
                          </m:sup>
                        </m:sSup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10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8000" y="1352528"/>
                  <a:ext cx="553870" cy="338554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t="-5455" r="-8791" b="-23636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/>
                <p:cNvSpPr txBox="1"/>
                <p:nvPr/>
              </p:nvSpPr>
              <p:spPr>
                <a:xfrm>
                  <a:off x="468000" y="558973"/>
                  <a:ext cx="553870" cy="34137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ru-RU" sz="160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1600" b="0" i="1" smtClean="0">
                                <a:latin typeface="Cambria Math"/>
                              </a:rPr>
                              <m:t>10</m:t>
                            </m:r>
                          </m:e>
                          <m:sup>
                            <m:r>
                              <a:rPr lang="ru-RU" sz="1600" b="0" i="1" smtClean="0">
                                <a:latin typeface="Cambria Math"/>
                              </a:rPr>
                              <m:t>5</m:t>
                            </m:r>
                          </m:sup>
                        </m:sSup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11" name="TextBox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8000" y="558973"/>
                  <a:ext cx="553870" cy="341376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t="-3571" r="-8791" b="-23214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/>
                <p:cNvSpPr txBox="1"/>
                <p:nvPr/>
              </p:nvSpPr>
              <p:spPr>
                <a:xfrm>
                  <a:off x="548846" y="2380659"/>
                  <a:ext cx="344966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1600" i="1" smtClean="0">
                            <a:latin typeface="Cambria Math"/>
                          </a:rPr>
                          <m:t>1</m:t>
                        </m:r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12" name="TextBox 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8846" y="2380659"/>
                  <a:ext cx="344966" cy="338554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t="-5455" r="-14286" b="-23636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5-конечная звезда 7"/>
            <p:cNvSpPr>
              <a:spLocks noChangeAspect="1"/>
            </p:cNvSpPr>
            <p:nvPr/>
          </p:nvSpPr>
          <p:spPr>
            <a:xfrm>
              <a:off x="1571651" y="136627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5-конечная звезда 14"/>
            <p:cNvSpPr>
              <a:spLocks noChangeAspect="1"/>
            </p:cNvSpPr>
            <p:nvPr/>
          </p:nvSpPr>
          <p:spPr>
            <a:xfrm>
              <a:off x="1731752" y="146665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5-конечная звезда 16"/>
            <p:cNvSpPr>
              <a:spLocks noChangeAspect="1"/>
            </p:cNvSpPr>
            <p:nvPr/>
          </p:nvSpPr>
          <p:spPr>
            <a:xfrm>
              <a:off x="1475656" y="72966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5-конечная звезда 17"/>
            <p:cNvSpPr>
              <a:spLocks noChangeAspect="1"/>
            </p:cNvSpPr>
            <p:nvPr/>
          </p:nvSpPr>
          <p:spPr>
            <a:xfrm>
              <a:off x="1619672" y="87109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5-конечная звезда 19"/>
            <p:cNvSpPr>
              <a:spLocks noChangeAspect="1"/>
            </p:cNvSpPr>
            <p:nvPr/>
          </p:nvSpPr>
          <p:spPr>
            <a:xfrm>
              <a:off x="2065818" y="106302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5-конечная звезда 20"/>
            <p:cNvSpPr>
              <a:spLocks noChangeAspect="1"/>
            </p:cNvSpPr>
            <p:nvPr/>
          </p:nvSpPr>
          <p:spPr>
            <a:xfrm>
              <a:off x="2652831" y="105976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5-конечная звезда 21"/>
            <p:cNvSpPr>
              <a:spLocks noChangeAspect="1"/>
            </p:cNvSpPr>
            <p:nvPr/>
          </p:nvSpPr>
          <p:spPr>
            <a:xfrm>
              <a:off x="1950776" y="152180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5-конечная звезда 22"/>
            <p:cNvSpPr>
              <a:spLocks noChangeAspect="1"/>
            </p:cNvSpPr>
            <p:nvPr/>
          </p:nvSpPr>
          <p:spPr>
            <a:xfrm>
              <a:off x="2131552" y="175288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5-конечная звезда 23"/>
            <p:cNvSpPr>
              <a:spLocks noChangeAspect="1"/>
            </p:cNvSpPr>
            <p:nvPr/>
          </p:nvSpPr>
          <p:spPr>
            <a:xfrm>
              <a:off x="1886274" y="158996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5-конечная звезда 24"/>
            <p:cNvSpPr>
              <a:spLocks noChangeAspect="1"/>
            </p:cNvSpPr>
            <p:nvPr/>
          </p:nvSpPr>
          <p:spPr>
            <a:xfrm>
              <a:off x="2023599" y="178824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5-конечная звезда 25"/>
            <p:cNvSpPr>
              <a:spLocks noChangeAspect="1"/>
            </p:cNvSpPr>
            <p:nvPr/>
          </p:nvSpPr>
          <p:spPr>
            <a:xfrm>
              <a:off x="2176400" y="192669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5-конечная звезда 26"/>
            <p:cNvSpPr>
              <a:spLocks noChangeAspect="1"/>
            </p:cNvSpPr>
            <p:nvPr/>
          </p:nvSpPr>
          <p:spPr>
            <a:xfrm>
              <a:off x="2259034" y="172695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5-конечная звезда 27"/>
            <p:cNvSpPr>
              <a:spLocks noChangeAspect="1"/>
            </p:cNvSpPr>
            <p:nvPr/>
          </p:nvSpPr>
          <p:spPr>
            <a:xfrm>
              <a:off x="2259182" y="207695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5-конечная звезда 28"/>
            <p:cNvSpPr>
              <a:spLocks noChangeAspect="1"/>
            </p:cNvSpPr>
            <p:nvPr/>
          </p:nvSpPr>
          <p:spPr>
            <a:xfrm>
              <a:off x="2588306" y="226480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5-конечная звезда 29"/>
            <p:cNvSpPr>
              <a:spLocks noChangeAspect="1"/>
            </p:cNvSpPr>
            <p:nvPr/>
          </p:nvSpPr>
          <p:spPr>
            <a:xfrm>
              <a:off x="2200171" y="223948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5-конечная звезда 30"/>
            <p:cNvSpPr>
              <a:spLocks noChangeAspect="1"/>
            </p:cNvSpPr>
            <p:nvPr/>
          </p:nvSpPr>
          <p:spPr>
            <a:xfrm>
              <a:off x="2418864" y="237826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5-конечная звезда 31"/>
            <p:cNvSpPr>
              <a:spLocks noChangeAspect="1"/>
            </p:cNvSpPr>
            <p:nvPr/>
          </p:nvSpPr>
          <p:spPr>
            <a:xfrm>
              <a:off x="1566187" y="152749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5-конечная звезда 32"/>
            <p:cNvSpPr>
              <a:spLocks noChangeAspect="1"/>
            </p:cNvSpPr>
            <p:nvPr/>
          </p:nvSpPr>
          <p:spPr>
            <a:xfrm>
              <a:off x="1882166" y="169267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5-конечная звезда 33"/>
            <p:cNvSpPr>
              <a:spLocks noChangeAspect="1"/>
            </p:cNvSpPr>
            <p:nvPr/>
          </p:nvSpPr>
          <p:spPr>
            <a:xfrm>
              <a:off x="1831821" y="178434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5-конечная звезда 34"/>
            <p:cNvSpPr>
              <a:spLocks noChangeAspect="1"/>
            </p:cNvSpPr>
            <p:nvPr/>
          </p:nvSpPr>
          <p:spPr>
            <a:xfrm>
              <a:off x="1919504" y="192516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5-конечная звезда 35"/>
            <p:cNvSpPr>
              <a:spLocks noChangeAspect="1"/>
            </p:cNvSpPr>
            <p:nvPr/>
          </p:nvSpPr>
          <p:spPr>
            <a:xfrm>
              <a:off x="1713084" y="180230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5-конечная звезда 36"/>
            <p:cNvSpPr>
              <a:spLocks noChangeAspect="1"/>
            </p:cNvSpPr>
            <p:nvPr/>
          </p:nvSpPr>
          <p:spPr>
            <a:xfrm>
              <a:off x="2079430" y="206275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5-конечная звезда 37"/>
            <p:cNvSpPr>
              <a:spLocks noChangeAspect="1"/>
            </p:cNvSpPr>
            <p:nvPr/>
          </p:nvSpPr>
          <p:spPr>
            <a:xfrm>
              <a:off x="2009429" y="200725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5-конечная звезда 38"/>
            <p:cNvSpPr>
              <a:spLocks noChangeAspect="1"/>
            </p:cNvSpPr>
            <p:nvPr/>
          </p:nvSpPr>
          <p:spPr>
            <a:xfrm>
              <a:off x="2009429" y="212337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5-конечная звезда 39"/>
            <p:cNvSpPr>
              <a:spLocks noChangeAspect="1"/>
            </p:cNvSpPr>
            <p:nvPr/>
          </p:nvSpPr>
          <p:spPr>
            <a:xfrm>
              <a:off x="1954862" y="175633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5-конечная звезда 40"/>
            <p:cNvSpPr>
              <a:spLocks noChangeAspect="1"/>
            </p:cNvSpPr>
            <p:nvPr/>
          </p:nvSpPr>
          <p:spPr>
            <a:xfrm>
              <a:off x="1706140" y="163584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5-конечная звезда 41"/>
            <p:cNvSpPr>
              <a:spLocks noChangeAspect="1"/>
            </p:cNvSpPr>
            <p:nvPr/>
          </p:nvSpPr>
          <p:spPr>
            <a:xfrm>
              <a:off x="1723009" y="135252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5-конечная звезда 42"/>
            <p:cNvSpPr>
              <a:spLocks noChangeAspect="1"/>
            </p:cNvSpPr>
            <p:nvPr/>
          </p:nvSpPr>
          <p:spPr>
            <a:xfrm>
              <a:off x="1619672" y="167870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5-конечная звезда 43"/>
            <p:cNvSpPr>
              <a:spLocks noChangeAspect="1"/>
            </p:cNvSpPr>
            <p:nvPr/>
          </p:nvSpPr>
          <p:spPr>
            <a:xfrm>
              <a:off x="1870939" y="141028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5-конечная звезда 44"/>
            <p:cNvSpPr>
              <a:spLocks noChangeAspect="1"/>
            </p:cNvSpPr>
            <p:nvPr/>
          </p:nvSpPr>
          <p:spPr>
            <a:xfrm>
              <a:off x="1448751" y="165403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5-конечная звезда 45"/>
            <p:cNvSpPr>
              <a:spLocks noChangeAspect="1"/>
            </p:cNvSpPr>
            <p:nvPr/>
          </p:nvSpPr>
          <p:spPr>
            <a:xfrm>
              <a:off x="2638400" y="243376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5-конечная звезда 46"/>
            <p:cNvSpPr>
              <a:spLocks noChangeAspect="1"/>
            </p:cNvSpPr>
            <p:nvPr/>
          </p:nvSpPr>
          <p:spPr>
            <a:xfrm>
              <a:off x="2796868" y="267751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5-конечная звезда 47"/>
            <p:cNvSpPr>
              <a:spLocks noChangeAspect="1"/>
            </p:cNvSpPr>
            <p:nvPr/>
          </p:nvSpPr>
          <p:spPr>
            <a:xfrm>
              <a:off x="2990906" y="261963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5-конечная звезда 48"/>
            <p:cNvSpPr>
              <a:spLocks noChangeAspect="1"/>
            </p:cNvSpPr>
            <p:nvPr/>
          </p:nvSpPr>
          <p:spPr>
            <a:xfrm>
              <a:off x="3100693" y="279046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5-конечная звезда 49"/>
            <p:cNvSpPr>
              <a:spLocks noChangeAspect="1"/>
            </p:cNvSpPr>
            <p:nvPr/>
          </p:nvSpPr>
          <p:spPr>
            <a:xfrm>
              <a:off x="2959408" y="277084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5-конечная звезда 50"/>
            <p:cNvSpPr>
              <a:spLocks noChangeAspect="1"/>
            </p:cNvSpPr>
            <p:nvPr/>
          </p:nvSpPr>
          <p:spPr>
            <a:xfrm>
              <a:off x="3100841" y="291126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5-конечная звезда 51"/>
            <p:cNvSpPr>
              <a:spLocks noChangeAspect="1"/>
            </p:cNvSpPr>
            <p:nvPr/>
          </p:nvSpPr>
          <p:spPr>
            <a:xfrm>
              <a:off x="3732926" y="354181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5-конечная звезда 52"/>
            <p:cNvSpPr>
              <a:spLocks noChangeAspect="1"/>
            </p:cNvSpPr>
            <p:nvPr/>
          </p:nvSpPr>
          <p:spPr>
            <a:xfrm>
              <a:off x="3287724" y="315417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5-конечная звезда 53"/>
            <p:cNvSpPr>
              <a:spLocks noChangeAspect="1"/>
            </p:cNvSpPr>
            <p:nvPr/>
          </p:nvSpPr>
          <p:spPr>
            <a:xfrm>
              <a:off x="3566149" y="340037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5-конечная звезда 54"/>
            <p:cNvSpPr>
              <a:spLocks noChangeAspect="1"/>
            </p:cNvSpPr>
            <p:nvPr/>
          </p:nvSpPr>
          <p:spPr>
            <a:xfrm>
              <a:off x="2399403" y="219760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5-конечная звезда 55"/>
            <p:cNvSpPr>
              <a:spLocks noChangeAspect="1"/>
            </p:cNvSpPr>
            <p:nvPr/>
          </p:nvSpPr>
          <p:spPr>
            <a:xfrm>
              <a:off x="3851920" y="374728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5-конечная звезда 56"/>
            <p:cNvSpPr>
              <a:spLocks noChangeAspect="1"/>
            </p:cNvSpPr>
            <p:nvPr/>
          </p:nvSpPr>
          <p:spPr>
            <a:xfrm>
              <a:off x="2257970" y="186838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5-конечная звезда 57"/>
            <p:cNvSpPr>
              <a:spLocks noChangeAspect="1"/>
            </p:cNvSpPr>
            <p:nvPr/>
          </p:nvSpPr>
          <p:spPr>
            <a:xfrm>
              <a:off x="2516170" y="251970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5-конечная звезда 58"/>
            <p:cNvSpPr>
              <a:spLocks noChangeAspect="1"/>
            </p:cNvSpPr>
            <p:nvPr/>
          </p:nvSpPr>
          <p:spPr>
            <a:xfrm>
              <a:off x="2591941" y="263878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5-конечная звезда 59"/>
            <p:cNvSpPr>
              <a:spLocks noChangeAspect="1"/>
            </p:cNvSpPr>
            <p:nvPr/>
          </p:nvSpPr>
          <p:spPr>
            <a:xfrm>
              <a:off x="2959261" y="290346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5-конечная звезда 60"/>
            <p:cNvSpPr>
              <a:spLocks noChangeAspect="1"/>
            </p:cNvSpPr>
            <p:nvPr/>
          </p:nvSpPr>
          <p:spPr>
            <a:xfrm>
              <a:off x="3141879" y="301273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5-конечная звезда 61"/>
            <p:cNvSpPr>
              <a:spLocks noChangeAspect="1"/>
            </p:cNvSpPr>
            <p:nvPr/>
          </p:nvSpPr>
          <p:spPr>
            <a:xfrm>
              <a:off x="3201297" y="286509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5-конечная звезда 62"/>
            <p:cNvSpPr>
              <a:spLocks noChangeAspect="1"/>
            </p:cNvSpPr>
            <p:nvPr/>
          </p:nvSpPr>
          <p:spPr>
            <a:xfrm>
              <a:off x="2879528" y="281895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5-конечная звезда 63"/>
            <p:cNvSpPr>
              <a:spLocks noChangeAspect="1"/>
            </p:cNvSpPr>
            <p:nvPr/>
          </p:nvSpPr>
          <p:spPr>
            <a:xfrm>
              <a:off x="3387113" y="323110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5" name="5-конечная звезда 64"/>
            <p:cNvSpPr>
              <a:spLocks noChangeAspect="1"/>
            </p:cNvSpPr>
            <p:nvPr/>
          </p:nvSpPr>
          <p:spPr>
            <a:xfrm>
              <a:off x="3495432" y="325894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5-конечная звезда 65"/>
            <p:cNvSpPr>
              <a:spLocks noChangeAspect="1"/>
            </p:cNvSpPr>
            <p:nvPr/>
          </p:nvSpPr>
          <p:spPr>
            <a:xfrm>
              <a:off x="2129455" y="184891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5-конечная звезда 66"/>
            <p:cNvSpPr>
              <a:spLocks noChangeAspect="1"/>
            </p:cNvSpPr>
            <p:nvPr/>
          </p:nvSpPr>
          <p:spPr>
            <a:xfrm>
              <a:off x="2166911" y="201933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5-конечная звезда 67"/>
            <p:cNvSpPr>
              <a:spLocks noChangeAspect="1"/>
            </p:cNvSpPr>
            <p:nvPr/>
          </p:nvSpPr>
          <p:spPr>
            <a:xfrm>
              <a:off x="2796868" y="242859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5-конечная звезда 68"/>
            <p:cNvSpPr>
              <a:spLocks noChangeAspect="1"/>
            </p:cNvSpPr>
            <p:nvPr/>
          </p:nvSpPr>
          <p:spPr>
            <a:xfrm>
              <a:off x="2709973" y="256456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5-конечная звезда 69"/>
            <p:cNvSpPr>
              <a:spLocks noChangeAspect="1"/>
            </p:cNvSpPr>
            <p:nvPr/>
          </p:nvSpPr>
          <p:spPr>
            <a:xfrm>
              <a:off x="2879528" y="251970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5-конечная звезда 70"/>
            <p:cNvSpPr>
              <a:spLocks noChangeAspect="1"/>
            </p:cNvSpPr>
            <p:nvPr/>
          </p:nvSpPr>
          <p:spPr>
            <a:xfrm>
              <a:off x="2709116" y="276106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5-конечная звезда 71"/>
            <p:cNvSpPr>
              <a:spLocks noChangeAspect="1"/>
            </p:cNvSpPr>
            <p:nvPr/>
          </p:nvSpPr>
          <p:spPr>
            <a:xfrm>
              <a:off x="2275231" y="237826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5-конечная звезда 72"/>
            <p:cNvSpPr>
              <a:spLocks noChangeAspect="1"/>
            </p:cNvSpPr>
            <p:nvPr/>
          </p:nvSpPr>
          <p:spPr>
            <a:xfrm>
              <a:off x="1567790" y="184891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5-конечная звезда 73"/>
            <p:cNvSpPr>
              <a:spLocks noChangeAspect="1"/>
            </p:cNvSpPr>
            <p:nvPr/>
          </p:nvSpPr>
          <p:spPr>
            <a:xfrm>
              <a:off x="1707620" y="193562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5-конечная звезда 74"/>
            <p:cNvSpPr>
              <a:spLocks noChangeAspect="1"/>
            </p:cNvSpPr>
            <p:nvPr/>
          </p:nvSpPr>
          <p:spPr>
            <a:xfrm>
              <a:off x="1882166" y="202867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5-конечная звезда 75"/>
            <p:cNvSpPr>
              <a:spLocks noChangeAspect="1"/>
            </p:cNvSpPr>
            <p:nvPr/>
          </p:nvSpPr>
          <p:spPr>
            <a:xfrm>
              <a:off x="2175477" y="218184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5-конечная звезда 76"/>
            <p:cNvSpPr>
              <a:spLocks noChangeAspect="1"/>
            </p:cNvSpPr>
            <p:nvPr/>
          </p:nvSpPr>
          <p:spPr>
            <a:xfrm>
              <a:off x="1334223" y="140148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5-конечная звезда 77"/>
            <p:cNvSpPr>
              <a:spLocks noChangeAspect="1"/>
            </p:cNvSpPr>
            <p:nvPr/>
          </p:nvSpPr>
          <p:spPr>
            <a:xfrm>
              <a:off x="2350263" y="227244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5-конечная звезда 78"/>
            <p:cNvSpPr>
              <a:spLocks noChangeAspect="1"/>
            </p:cNvSpPr>
            <p:nvPr/>
          </p:nvSpPr>
          <p:spPr>
            <a:xfrm>
              <a:off x="3459044" y="312302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5-конечная звезда 79"/>
            <p:cNvSpPr>
              <a:spLocks noChangeAspect="1"/>
            </p:cNvSpPr>
            <p:nvPr/>
          </p:nvSpPr>
          <p:spPr>
            <a:xfrm>
              <a:off x="3272014" y="301273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5-конечная звезда 80"/>
            <p:cNvSpPr>
              <a:spLocks noChangeAspect="1"/>
            </p:cNvSpPr>
            <p:nvPr/>
          </p:nvSpPr>
          <p:spPr>
            <a:xfrm>
              <a:off x="3662209" y="285772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5-конечная звезда 81"/>
            <p:cNvSpPr>
              <a:spLocks noChangeAspect="1"/>
            </p:cNvSpPr>
            <p:nvPr/>
          </p:nvSpPr>
          <p:spPr>
            <a:xfrm>
              <a:off x="3940634" y="83821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5-конечная звезда 82"/>
            <p:cNvSpPr>
              <a:spLocks noChangeAspect="1"/>
            </p:cNvSpPr>
            <p:nvPr/>
          </p:nvSpPr>
          <p:spPr>
            <a:xfrm>
              <a:off x="3460533" y="74940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5-конечная звезда 83"/>
            <p:cNvSpPr>
              <a:spLocks noChangeAspect="1"/>
            </p:cNvSpPr>
            <p:nvPr/>
          </p:nvSpPr>
          <p:spPr>
            <a:xfrm>
              <a:off x="3864652" y="79696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5-конечная звезда 84"/>
            <p:cNvSpPr>
              <a:spLocks noChangeAspect="1"/>
            </p:cNvSpPr>
            <p:nvPr/>
          </p:nvSpPr>
          <p:spPr>
            <a:xfrm>
              <a:off x="3880215" y="120446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5-конечная звезда 85"/>
            <p:cNvSpPr>
              <a:spLocks noChangeAspect="1"/>
            </p:cNvSpPr>
            <p:nvPr/>
          </p:nvSpPr>
          <p:spPr>
            <a:xfrm>
              <a:off x="3671193" y="121934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5-конечная звезда 86"/>
            <p:cNvSpPr>
              <a:spLocks noChangeAspect="1"/>
            </p:cNvSpPr>
            <p:nvPr/>
          </p:nvSpPr>
          <p:spPr>
            <a:xfrm>
              <a:off x="3521323" y="101630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5-конечная звезда 87"/>
            <p:cNvSpPr>
              <a:spLocks noChangeAspect="1"/>
            </p:cNvSpPr>
            <p:nvPr/>
          </p:nvSpPr>
          <p:spPr>
            <a:xfrm>
              <a:off x="3459043" y="125236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5-конечная звезда 88"/>
            <p:cNvSpPr>
              <a:spLocks noChangeAspect="1"/>
            </p:cNvSpPr>
            <p:nvPr/>
          </p:nvSpPr>
          <p:spPr>
            <a:xfrm>
              <a:off x="3741909" y="145108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5-конечная звезда 89"/>
            <p:cNvSpPr>
              <a:spLocks noChangeAspect="1"/>
            </p:cNvSpPr>
            <p:nvPr/>
          </p:nvSpPr>
          <p:spPr>
            <a:xfrm>
              <a:off x="3595433" y="135106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5-конечная звезда 90"/>
            <p:cNvSpPr>
              <a:spLocks noChangeAspect="1"/>
            </p:cNvSpPr>
            <p:nvPr/>
          </p:nvSpPr>
          <p:spPr>
            <a:xfrm>
              <a:off x="3202557" y="137080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5-конечная звезда 91"/>
            <p:cNvSpPr>
              <a:spLocks noChangeAspect="1"/>
            </p:cNvSpPr>
            <p:nvPr/>
          </p:nvSpPr>
          <p:spPr>
            <a:xfrm>
              <a:off x="3438758" y="151802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5-конечная звезда 92"/>
            <p:cNvSpPr>
              <a:spLocks noChangeAspect="1"/>
            </p:cNvSpPr>
            <p:nvPr/>
          </p:nvSpPr>
          <p:spPr>
            <a:xfrm>
              <a:off x="3553012" y="168443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5-конечная звезда 93"/>
            <p:cNvSpPr>
              <a:spLocks noChangeAspect="1"/>
            </p:cNvSpPr>
            <p:nvPr/>
          </p:nvSpPr>
          <p:spPr>
            <a:xfrm>
              <a:off x="3343990" y="169931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5-конечная звезда 94"/>
            <p:cNvSpPr>
              <a:spLocks noChangeAspect="1"/>
            </p:cNvSpPr>
            <p:nvPr/>
          </p:nvSpPr>
          <p:spPr>
            <a:xfrm>
              <a:off x="3194120" y="149627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5-конечная звезда 95"/>
            <p:cNvSpPr>
              <a:spLocks noChangeAspect="1"/>
            </p:cNvSpPr>
            <p:nvPr/>
          </p:nvSpPr>
          <p:spPr>
            <a:xfrm>
              <a:off x="3131840" y="173233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5-конечная звезда 96"/>
            <p:cNvSpPr>
              <a:spLocks noChangeAspect="1"/>
            </p:cNvSpPr>
            <p:nvPr/>
          </p:nvSpPr>
          <p:spPr>
            <a:xfrm>
              <a:off x="3414706" y="193105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5-конечная звезда 97"/>
            <p:cNvSpPr>
              <a:spLocks noChangeAspect="1"/>
            </p:cNvSpPr>
            <p:nvPr/>
          </p:nvSpPr>
          <p:spPr>
            <a:xfrm>
              <a:off x="3971125" y="72638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5-конечная звезда 98"/>
            <p:cNvSpPr>
              <a:spLocks noChangeAspect="1"/>
            </p:cNvSpPr>
            <p:nvPr/>
          </p:nvSpPr>
          <p:spPr>
            <a:xfrm>
              <a:off x="3682160" y="104323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5-конечная звезда 99"/>
            <p:cNvSpPr>
              <a:spLocks noChangeAspect="1"/>
            </p:cNvSpPr>
            <p:nvPr/>
          </p:nvSpPr>
          <p:spPr>
            <a:xfrm>
              <a:off x="3813331" y="97565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5-конечная звезда 100"/>
            <p:cNvSpPr>
              <a:spLocks noChangeAspect="1"/>
            </p:cNvSpPr>
            <p:nvPr/>
          </p:nvSpPr>
          <p:spPr>
            <a:xfrm>
              <a:off x="4032615" y="135686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5-конечная звезда 101"/>
            <p:cNvSpPr>
              <a:spLocks noChangeAspect="1"/>
            </p:cNvSpPr>
            <p:nvPr/>
          </p:nvSpPr>
          <p:spPr>
            <a:xfrm>
              <a:off x="3823593" y="137174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5-конечная звезда 102"/>
            <p:cNvSpPr>
              <a:spLocks noChangeAspect="1"/>
            </p:cNvSpPr>
            <p:nvPr/>
          </p:nvSpPr>
          <p:spPr>
            <a:xfrm>
              <a:off x="3341274" y="124574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5-конечная звезда 103"/>
            <p:cNvSpPr>
              <a:spLocks noChangeAspect="1"/>
            </p:cNvSpPr>
            <p:nvPr/>
          </p:nvSpPr>
          <p:spPr>
            <a:xfrm>
              <a:off x="3495431" y="180230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5-конечная звезда 104"/>
            <p:cNvSpPr>
              <a:spLocks noChangeAspect="1"/>
            </p:cNvSpPr>
            <p:nvPr/>
          </p:nvSpPr>
          <p:spPr>
            <a:xfrm>
              <a:off x="3900408" y="188183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5-конечная звезда 105"/>
            <p:cNvSpPr>
              <a:spLocks noChangeAspect="1"/>
            </p:cNvSpPr>
            <p:nvPr/>
          </p:nvSpPr>
          <p:spPr>
            <a:xfrm>
              <a:off x="3745264" y="66305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5-конечная звезда 106"/>
            <p:cNvSpPr>
              <a:spLocks noChangeAspect="1"/>
            </p:cNvSpPr>
            <p:nvPr/>
          </p:nvSpPr>
          <p:spPr>
            <a:xfrm>
              <a:off x="3896839" y="108575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5-конечная звезда 107"/>
            <p:cNvSpPr>
              <a:spLocks noChangeAspect="1"/>
            </p:cNvSpPr>
            <p:nvPr/>
          </p:nvSpPr>
          <p:spPr>
            <a:xfrm>
              <a:off x="3694445" y="173233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5-конечная звезда 108"/>
            <p:cNvSpPr>
              <a:spLocks noChangeAspect="1"/>
            </p:cNvSpPr>
            <p:nvPr/>
          </p:nvSpPr>
          <p:spPr>
            <a:xfrm>
              <a:off x="3389719" y="104637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5-конечная звезда 109"/>
            <p:cNvSpPr>
              <a:spLocks noChangeAspect="1"/>
            </p:cNvSpPr>
            <p:nvPr/>
          </p:nvSpPr>
          <p:spPr>
            <a:xfrm>
              <a:off x="3975993" y="152414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5-конечная звезда 110"/>
            <p:cNvSpPr>
              <a:spLocks noChangeAspect="1"/>
            </p:cNvSpPr>
            <p:nvPr/>
          </p:nvSpPr>
          <p:spPr>
            <a:xfrm>
              <a:off x="3804294" y="120446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5-конечная звезда 111"/>
            <p:cNvSpPr>
              <a:spLocks noChangeAspect="1"/>
            </p:cNvSpPr>
            <p:nvPr/>
          </p:nvSpPr>
          <p:spPr>
            <a:xfrm>
              <a:off x="3763843" y="155716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5-конечная звезда 112"/>
            <p:cNvSpPr>
              <a:spLocks noChangeAspect="1"/>
            </p:cNvSpPr>
            <p:nvPr/>
          </p:nvSpPr>
          <p:spPr>
            <a:xfrm>
              <a:off x="3287723" y="182586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5-конечная звезда 113"/>
            <p:cNvSpPr>
              <a:spLocks noChangeAspect="1"/>
            </p:cNvSpPr>
            <p:nvPr/>
          </p:nvSpPr>
          <p:spPr>
            <a:xfrm>
              <a:off x="3707582" y="214767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5" name="5-конечная звезда 114"/>
            <p:cNvSpPr>
              <a:spLocks noChangeAspect="1"/>
            </p:cNvSpPr>
            <p:nvPr/>
          </p:nvSpPr>
          <p:spPr>
            <a:xfrm>
              <a:off x="3019337" y="191547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5-конечная звезда 115"/>
            <p:cNvSpPr>
              <a:spLocks noChangeAspect="1"/>
            </p:cNvSpPr>
            <p:nvPr/>
          </p:nvSpPr>
          <p:spPr>
            <a:xfrm>
              <a:off x="3096040" y="211435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7" name="5-конечная звезда 116"/>
            <p:cNvSpPr>
              <a:spLocks noChangeAspect="1"/>
            </p:cNvSpPr>
            <p:nvPr/>
          </p:nvSpPr>
          <p:spPr>
            <a:xfrm>
              <a:off x="3181597" y="226480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8" name="5-конечная звезда 117"/>
            <p:cNvSpPr>
              <a:spLocks noChangeAspect="1"/>
            </p:cNvSpPr>
            <p:nvPr/>
          </p:nvSpPr>
          <p:spPr>
            <a:xfrm>
              <a:off x="2990230" y="227844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9" name="5-конечная звезда 118"/>
            <p:cNvSpPr>
              <a:spLocks noChangeAspect="1"/>
            </p:cNvSpPr>
            <p:nvPr/>
          </p:nvSpPr>
          <p:spPr>
            <a:xfrm>
              <a:off x="2900045" y="211152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0" name="5-конечная звезда 119"/>
            <p:cNvSpPr>
              <a:spLocks noChangeAspect="1"/>
            </p:cNvSpPr>
            <p:nvPr/>
          </p:nvSpPr>
          <p:spPr>
            <a:xfrm>
              <a:off x="2848797" y="225296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1" name="5-конечная звезда 120"/>
            <p:cNvSpPr>
              <a:spLocks noChangeAspect="1"/>
            </p:cNvSpPr>
            <p:nvPr/>
          </p:nvSpPr>
          <p:spPr>
            <a:xfrm>
              <a:off x="3096452" y="76700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2" name="5-конечная звезда 121"/>
            <p:cNvSpPr>
              <a:spLocks noChangeAspect="1"/>
            </p:cNvSpPr>
            <p:nvPr/>
          </p:nvSpPr>
          <p:spPr>
            <a:xfrm>
              <a:off x="2874916" y="72554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3" name="5-конечная звезда 122"/>
            <p:cNvSpPr>
              <a:spLocks noChangeAspect="1"/>
            </p:cNvSpPr>
            <p:nvPr/>
          </p:nvSpPr>
          <p:spPr>
            <a:xfrm>
              <a:off x="2719162" y="73377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4" name="5-конечная звезда 123"/>
            <p:cNvSpPr>
              <a:spLocks noChangeAspect="1"/>
            </p:cNvSpPr>
            <p:nvPr/>
          </p:nvSpPr>
          <p:spPr>
            <a:xfrm>
              <a:off x="2845009" y="111526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5" name="5-конечная звезда 124"/>
            <p:cNvSpPr>
              <a:spLocks noChangeAspect="1"/>
            </p:cNvSpPr>
            <p:nvPr/>
          </p:nvSpPr>
          <p:spPr>
            <a:xfrm>
              <a:off x="2582115" y="83422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6" name="5-конечная звезда 125"/>
            <p:cNvSpPr>
              <a:spLocks noChangeAspect="1"/>
            </p:cNvSpPr>
            <p:nvPr/>
          </p:nvSpPr>
          <p:spPr>
            <a:xfrm>
              <a:off x="2915725" y="134700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7" name="5-конечная звезда 126"/>
            <p:cNvSpPr>
              <a:spLocks noChangeAspect="1"/>
            </p:cNvSpPr>
            <p:nvPr/>
          </p:nvSpPr>
          <p:spPr>
            <a:xfrm>
              <a:off x="2769249" y="124697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5-конечная звезда 127"/>
            <p:cNvSpPr>
              <a:spLocks noChangeAspect="1"/>
            </p:cNvSpPr>
            <p:nvPr/>
          </p:nvSpPr>
          <p:spPr>
            <a:xfrm>
              <a:off x="3144941" y="62229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5-конечная звезда 128"/>
            <p:cNvSpPr>
              <a:spLocks noChangeAspect="1"/>
            </p:cNvSpPr>
            <p:nvPr/>
          </p:nvSpPr>
          <p:spPr>
            <a:xfrm>
              <a:off x="2855976" y="93915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5-конечная звезда 129"/>
            <p:cNvSpPr>
              <a:spLocks noChangeAspect="1"/>
            </p:cNvSpPr>
            <p:nvPr/>
          </p:nvSpPr>
          <p:spPr>
            <a:xfrm>
              <a:off x="2987147" y="87157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1" name="5-конечная звезда 130"/>
            <p:cNvSpPr>
              <a:spLocks noChangeAspect="1"/>
            </p:cNvSpPr>
            <p:nvPr/>
          </p:nvSpPr>
          <p:spPr>
            <a:xfrm>
              <a:off x="3206431" y="125277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2" name="5-конечная звезда 131"/>
            <p:cNvSpPr>
              <a:spLocks noChangeAspect="1"/>
            </p:cNvSpPr>
            <p:nvPr/>
          </p:nvSpPr>
          <p:spPr>
            <a:xfrm>
              <a:off x="2585641" y="62557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3" name="5-конечная звезда 132"/>
            <p:cNvSpPr>
              <a:spLocks noChangeAspect="1"/>
            </p:cNvSpPr>
            <p:nvPr/>
          </p:nvSpPr>
          <p:spPr>
            <a:xfrm>
              <a:off x="2919080" y="55897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4" name="5-конечная звезда 133"/>
            <p:cNvSpPr>
              <a:spLocks noChangeAspect="1"/>
            </p:cNvSpPr>
            <p:nvPr/>
          </p:nvSpPr>
          <p:spPr>
            <a:xfrm>
              <a:off x="3070655" y="98166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5" name="5-конечная звезда 134"/>
            <p:cNvSpPr>
              <a:spLocks noChangeAspect="1"/>
            </p:cNvSpPr>
            <p:nvPr/>
          </p:nvSpPr>
          <p:spPr>
            <a:xfrm>
              <a:off x="3237473" y="74940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6" name="5-конечная звезда 135"/>
            <p:cNvSpPr>
              <a:spLocks noChangeAspect="1"/>
            </p:cNvSpPr>
            <p:nvPr/>
          </p:nvSpPr>
          <p:spPr>
            <a:xfrm>
              <a:off x="1619672" y="323469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7" name="5-конечная звезда 136"/>
            <p:cNvSpPr>
              <a:spLocks noChangeAspect="1"/>
            </p:cNvSpPr>
            <p:nvPr/>
          </p:nvSpPr>
          <p:spPr>
            <a:xfrm>
              <a:off x="2582114" y="383427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8" name="5-конечная звезда 137"/>
            <p:cNvSpPr>
              <a:spLocks noChangeAspect="1"/>
            </p:cNvSpPr>
            <p:nvPr/>
          </p:nvSpPr>
          <p:spPr>
            <a:xfrm>
              <a:off x="2521953" y="404018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9" name="5-конечная звезда 138"/>
            <p:cNvSpPr>
              <a:spLocks noChangeAspect="1"/>
            </p:cNvSpPr>
            <p:nvPr/>
          </p:nvSpPr>
          <p:spPr>
            <a:xfrm>
              <a:off x="2048886" y="314418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0" name="5-конечная звезда 139"/>
            <p:cNvSpPr>
              <a:spLocks noChangeAspect="1"/>
            </p:cNvSpPr>
            <p:nvPr/>
          </p:nvSpPr>
          <p:spPr>
            <a:xfrm>
              <a:off x="2033701" y="362400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1" name="5-конечная звезда 140"/>
            <p:cNvSpPr>
              <a:spLocks noChangeAspect="1"/>
            </p:cNvSpPr>
            <p:nvPr/>
          </p:nvSpPr>
          <p:spPr>
            <a:xfrm>
              <a:off x="2141514" y="399986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2" name="5-конечная звезда 141"/>
            <p:cNvSpPr>
              <a:spLocks noChangeAspect="1"/>
            </p:cNvSpPr>
            <p:nvPr/>
          </p:nvSpPr>
          <p:spPr>
            <a:xfrm>
              <a:off x="2987207" y="397274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3" name="5-конечная звезда 142"/>
            <p:cNvSpPr>
              <a:spLocks noChangeAspect="1"/>
            </p:cNvSpPr>
            <p:nvPr/>
          </p:nvSpPr>
          <p:spPr>
            <a:xfrm>
              <a:off x="1837283" y="378291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4" name="5-конечная звезда 143"/>
            <p:cNvSpPr>
              <a:spLocks noChangeAspect="1"/>
            </p:cNvSpPr>
            <p:nvPr/>
          </p:nvSpPr>
          <p:spPr>
            <a:xfrm>
              <a:off x="2269585" y="393053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5" name="5-конечная звезда 144"/>
            <p:cNvSpPr>
              <a:spLocks noChangeAspect="1"/>
            </p:cNvSpPr>
            <p:nvPr/>
          </p:nvSpPr>
          <p:spPr>
            <a:xfrm>
              <a:off x="2225922" y="385532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6" name="5-конечная звезда 145"/>
            <p:cNvSpPr>
              <a:spLocks noChangeAspect="1"/>
            </p:cNvSpPr>
            <p:nvPr/>
          </p:nvSpPr>
          <p:spPr>
            <a:xfrm>
              <a:off x="1886030" y="354540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7" name="5-конечная звезда 146"/>
            <p:cNvSpPr>
              <a:spLocks noChangeAspect="1"/>
            </p:cNvSpPr>
            <p:nvPr/>
          </p:nvSpPr>
          <p:spPr>
            <a:xfrm>
              <a:off x="2362797" y="402461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8" name="5-конечная звезда 147"/>
            <p:cNvSpPr>
              <a:spLocks noChangeAspect="1"/>
            </p:cNvSpPr>
            <p:nvPr/>
          </p:nvSpPr>
          <p:spPr>
            <a:xfrm>
              <a:off x="2182759" y="326805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9" name="5-конечная звезда 148"/>
            <p:cNvSpPr>
              <a:spLocks noChangeAspect="1"/>
            </p:cNvSpPr>
            <p:nvPr/>
          </p:nvSpPr>
          <p:spPr>
            <a:xfrm>
              <a:off x="1798825" y="361732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0" name="5-конечная звезда 149"/>
            <p:cNvSpPr>
              <a:spLocks noChangeAspect="1"/>
            </p:cNvSpPr>
            <p:nvPr/>
          </p:nvSpPr>
          <p:spPr>
            <a:xfrm>
              <a:off x="2341549" y="378927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1" name="5-конечная звезда 150"/>
            <p:cNvSpPr>
              <a:spLocks noChangeAspect="1"/>
            </p:cNvSpPr>
            <p:nvPr/>
          </p:nvSpPr>
          <p:spPr>
            <a:xfrm>
              <a:off x="2420741" y="374784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2" name="5-конечная звезда 151"/>
            <p:cNvSpPr>
              <a:spLocks noChangeAspect="1"/>
            </p:cNvSpPr>
            <p:nvPr/>
          </p:nvSpPr>
          <p:spPr>
            <a:xfrm>
              <a:off x="2385377" y="363348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3" name="5-конечная звезда 152"/>
            <p:cNvSpPr>
              <a:spLocks noChangeAspect="1"/>
            </p:cNvSpPr>
            <p:nvPr/>
          </p:nvSpPr>
          <p:spPr>
            <a:xfrm>
              <a:off x="1897663" y="395293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4" name="5-конечная звезда 153"/>
            <p:cNvSpPr>
              <a:spLocks noChangeAspect="1"/>
            </p:cNvSpPr>
            <p:nvPr/>
          </p:nvSpPr>
          <p:spPr>
            <a:xfrm>
              <a:off x="2190319" y="356184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5" name="5-конечная звезда 154"/>
            <p:cNvSpPr>
              <a:spLocks noChangeAspect="1"/>
            </p:cNvSpPr>
            <p:nvPr/>
          </p:nvSpPr>
          <p:spPr>
            <a:xfrm>
              <a:off x="1691680" y="371220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6" name="5-конечная звезда 155"/>
            <p:cNvSpPr>
              <a:spLocks noChangeAspect="1"/>
            </p:cNvSpPr>
            <p:nvPr/>
          </p:nvSpPr>
          <p:spPr>
            <a:xfrm>
              <a:off x="2329794" y="371332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7" name="5-конечная звезда 156"/>
            <p:cNvSpPr>
              <a:spLocks noChangeAspect="1"/>
            </p:cNvSpPr>
            <p:nvPr/>
          </p:nvSpPr>
          <p:spPr>
            <a:xfrm>
              <a:off x="2829855" y="394625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8" name="5-конечная звезда 157"/>
            <p:cNvSpPr>
              <a:spLocks noChangeAspect="1"/>
            </p:cNvSpPr>
            <p:nvPr/>
          </p:nvSpPr>
          <p:spPr>
            <a:xfrm>
              <a:off x="2908194" y="374668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9" name="5-конечная звезда 158"/>
            <p:cNvSpPr>
              <a:spLocks noChangeAspect="1"/>
            </p:cNvSpPr>
            <p:nvPr/>
          </p:nvSpPr>
          <p:spPr>
            <a:xfrm>
              <a:off x="3052687" y="381450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0" name="5-конечная звезда 159"/>
            <p:cNvSpPr>
              <a:spLocks noChangeAspect="1"/>
            </p:cNvSpPr>
            <p:nvPr/>
          </p:nvSpPr>
          <p:spPr>
            <a:xfrm>
              <a:off x="2829105" y="383130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1" name="5-конечная звезда 160"/>
            <p:cNvSpPr>
              <a:spLocks noChangeAspect="1"/>
            </p:cNvSpPr>
            <p:nvPr/>
          </p:nvSpPr>
          <p:spPr>
            <a:xfrm>
              <a:off x="2437386" y="400427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2" name="5-конечная звезда 161"/>
            <p:cNvSpPr>
              <a:spLocks noChangeAspect="1"/>
            </p:cNvSpPr>
            <p:nvPr/>
          </p:nvSpPr>
          <p:spPr>
            <a:xfrm>
              <a:off x="1993185" y="381855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3" name="5-конечная звезда 162"/>
            <p:cNvSpPr>
              <a:spLocks noChangeAspect="1"/>
            </p:cNvSpPr>
            <p:nvPr/>
          </p:nvSpPr>
          <p:spPr>
            <a:xfrm>
              <a:off x="2514924" y="236716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4" name="5-конечная звезда 163"/>
            <p:cNvSpPr>
              <a:spLocks noChangeAspect="1"/>
            </p:cNvSpPr>
            <p:nvPr/>
          </p:nvSpPr>
          <p:spPr>
            <a:xfrm>
              <a:off x="1480484" y="131202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5" name="5-конечная звезда 164"/>
            <p:cNvSpPr>
              <a:spLocks noChangeAspect="1"/>
            </p:cNvSpPr>
            <p:nvPr/>
          </p:nvSpPr>
          <p:spPr>
            <a:xfrm>
              <a:off x="1855914" y="88634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6" name="5-конечная звезда 165"/>
            <p:cNvSpPr>
              <a:spLocks noChangeAspect="1"/>
            </p:cNvSpPr>
            <p:nvPr/>
          </p:nvSpPr>
          <p:spPr>
            <a:xfrm>
              <a:off x="2449171" y="207902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7" name="5-конечная звезда 166"/>
            <p:cNvSpPr>
              <a:spLocks noChangeAspect="1"/>
            </p:cNvSpPr>
            <p:nvPr/>
          </p:nvSpPr>
          <p:spPr>
            <a:xfrm>
              <a:off x="1853162" y="148418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8" name="5-конечная звезда 167"/>
            <p:cNvSpPr>
              <a:spLocks noChangeAspect="1"/>
            </p:cNvSpPr>
            <p:nvPr/>
          </p:nvSpPr>
          <p:spPr>
            <a:xfrm>
              <a:off x="1601546" y="141327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9" name="5-конечная звезда 168"/>
            <p:cNvSpPr>
              <a:spLocks noChangeAspect="1"/>
            </p:cNvSpPr>
            <p:nvPr/>
          </p:nvSpPr>
          <p:spPr>
            <a:xfrm>
              <a:off x="1813695" y="161155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0" name="5-конечная звезда 169"/>
            <p:cNvSpPr>
              <a:spLocks noChangeAspect="1"/>
            </p:cNvSpPr>
            <p:nvPr/>
          </p:nvSpPr>
          <p:spPr>
            <a:xfrm>
              <a:off x="2049130" y="155026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1" name="5-конечная звезда 170"/>
            <p:cNvSpPr>
              <a:spLocks noChangeAspect="1"/>
            </p:cNvSpPr>
            <p:nvPr/>
          </p:nvSpPr>
          <p:spPr>
            <a:xfrm>
              <a:off x="2049278" y="190026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2" name="5-конечная звезда 171"/>
            <p:cNvSpPr>
              <a:spLocks noChangeAspect="1"/>
            </p:cNvSpPr>
            <p:nvPr/>
          </p:nvSpPr>
          <p:spPr>
            <a:xfrm>
              <a:off x="1308373" y="131944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3" name="5-конечная звезда 172"/>
            <p:cNvSpPr>
              <a:spLocks noChangeAspect="1"/>
            </p:cNvSpPr>
            <p:nvPr/>
          </p:nvSpPr>
          <p:spPr>
            <a:xfrm>
              <a:off x="1672262" y="151598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4" name="5-конечная звезда 173"/>
            <p:cNvSpPr>
              <a:spLocks noChangeAspect="1"/>
            </p:cNvSpPr>
            <p:nvPr/>
          </p:nvSpPr>
          <p:spPr>
            <a:xfrm>
              <a:off x="1621917" y="160765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5" name="5-конечная звезда 174"/>
            <p:cNvSpPr>
              <a:spLocks noChangeAspect="1"/>
            </p:cNvSpPr>
            <p:nvPr/>
          </p:nvSpPr>
          <p:spPr>
            <a:xfrm>
              <a:off x="1767110" y="171240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6" name="5-конечная звезда 175"/>
            <p:cNvSpPr>
              <a:spLocks noChangeAspect="1"/>
            </p:cNvSpPr>
            <p:nvPr/>
          </p:nvSpPr>
          <p:spPr>
            <a:xfrm>
              <a:off x="1509689" y="157229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7" name="5-конечная звезда 176"/>
            <p:cNvSpPr>
              <a:spLocks noChangeAspect="1"/>
            </p:cNvSpPr>
            <p:nvPr/>
          </p:nvSpPr>
          <p:spPr>
            <a:xfrm>
              <a:off x="1583821" y="176231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8" name="5-конечная звезда 177"/>
            <p:cNvSpPr>
              <a:spLocks noChangeAspect="1"/>
            </p:cNvSpPr>
            <p:nvPr/>
          </p:nvSpPr>
          <p:spPr>
            <a:xfrm>
              <a:off x="1799525" y="183056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9" name="5-конечная звезда 178"/>
            <p:cNvSpPr>
              <a:spLocks noChangeAspect="1"/>
            </p:cNvSpPr>
            <p:nvPr/>
          </p:nvSpPr>
          <p:spPr>
            <a:xfrm>
              <a:off x="1799525" y="194668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0" name="5-конечная звезда 179"/>
            <p:cNvSpPr>
              <a:spLocks noChangeAspect="1"/>
            </p:cNvSpPr>
            <p:nvPr/>
          </p:nvSpPr>
          <p:spPr>
            <a:xfrm>
              <a:off x="1496236" y="145915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1" name="5-конечная звезда 180"/>
            <p:cNvSpPr>
              <a:spLocks noChangeAspect="1"/>
            </p:cNvSpPr>
            <p:nvPr/>
          </p:nvSpPr>
          <p:spPr>
            <a:xfrm>
              <a:off x="1513105" y="117584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2" name="5-конечная звезда 181"/>
            <p:cNvSpPr>
              <a:spLocks noChangeAspect="1"/>
            </p:cNvSpPr>
            <p:nvPr/>
          </p:nvSpPr>
          <p:spPr>
            <a:xfrm>
              <a:off x="1409768" y="150201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3" name="5-конечная звезда 182"/>
            <p:cNvSpPr>
              <a:spLocks noChangeAspect="1"/>
            </p:cNvSpPr>
            <p:nvPr/>
          </p:nvSpPr>
          <p:spPr>
            <a:xfrm>
              <a:off x="1661035" y="123359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4" name="5-конечная звезда 183"/>
            <p:cNvSpPr>
              <a:spLocks noChangeAspect="1"/>
            </p:cNvSpPr>
            <p:nvPr/>
          </p:nvSpPr>
          <p:spPr>
            <a:xfrm>
              <a:off x="1238847" y="147735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5" name="5-конечная звезда 184"/>
            <p:cNvSpPr>
              <a:spLocks noChangeAspect="1"/>
            </p:cNvSpPr>
            <p:nvPr/>
          </p:nvSpPr>
          <p:spPr>
            <a:xfrm>
              <a:off x="2048066" y="169170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6" name="5-конечная звезда 185"/>
            <p:cNvSpPr>
              <a:spLocks noChangeAspect="1"/>
            </p:cNvSpPr>
            <p:nvPr/>
          </p:nvSpPr>
          <p:spPr>
            <a:xfrm>
              <a:off x="1977349" y="165084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7" name="5-конечная звезда 186"/>
            <p:cNvSpPr>
              <a:spLocks noChangeAspect="1"/>
            </p:cNvSpPr>
            <p:nvPr/>
          </p:nvSpPr>
          <p:spPr>
            <a:xfrm>
              <a:off x="1957007" y="184265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8" name="5-конечная звезда 187"/>
            <p:cNvSpPr>
              <a:spLocks noChangeAspect="1"/>
            </p:cNvSpPr>
            <p:nvPr/>
          </p:nvSpPr>
          <p:spPr>
            <a:xfrm>
              <a:off x="1357886" y="167222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9" name="5-конечная звезда 188"/>
            <p:cNvSpPr>
              <a:spLocks noChangeAspect="1"/>
            </p:cNvSpPr>
            <p:nvPr/>
          </p:nvSpPr>
          <p:spPr>
            <a:xfrm>
              <a:off x="1782154" y="154684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0" name="5-конечная звезда 189"/>
            <p:cNvSpPr>
              <a:spLocks noChangeAspect="1"/>
            </p:cNvSpPr>
            <p:nvPr/>
          </p:nvSpPr>
          <p:spPr>
            <a:xfrm>
              <a:off x="1672262" y="185198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1" name="5-конечная звезда 190"/>
            <p:cNvSpPr>
              <a:spLocks noChangeAspect="1"/>
            </p:cNvSpPr>
            <p:nvPr/>
          </p:nvSpPr>
          <p:spPr>
            <a:xfrm>
              <a:off x="2485484" y="223167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2" name="5-конечная звезда 191"/>
            <p:cNvSpPr>
              <a:spLocks noChangeAspect="1"/>
            </p:cNvSpPr>
            <p:nvPr/>
          </p:nvSpPr>
          <p:spPr>
            <a:xfrm>
              <a:off x="2307477" y="218303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3" name="5-конечная звезда 192"/>
            <p:cNvSpPr>
              <a:spLocks noChangeAspect="1"/>
            </p:cNvSpPr>
            <p:nvPr/>
          </p:nvSpPr>
          <p:spPr>
            <a:xfrm>
              <a:off x="2401121" y="200927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4" name="5-конечная звезда 193"/>
            <p:cNvSpPr>
              <a:spLocks noChangeAspect="1"/>
            </p:cNvSpPr>
            <p:nvPr/>
          </p:nvSpPr>
          <p:spPr>
            <a:xfrm>
              <a:off x="3678017" y="345305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5" name="5-конечная звезда 194"/>
            <p:cNvSpPr>
              <a:spLocks noChangeAspect="1"/>
            </p:cNvSpPr>
            <p:nvPr/>
          </p:nvSpPr>
          <p:spPr>
            <a:xfrm>
              <a:off x="2999891" y="386626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6" name="5-конечная звезда 195"/>
            <p:cNvSpPr>
              <a:spLocks noChangeAspect="1"/>
            </p:cNvSpPr>
            <p:nvPr/>
          </p:nvSpPr>
          <p:spPr>
            <a:xfrm>
              <a:off x="2485088" y="385710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7" name="5-конечная звезда 196"/>
            <p:cNvSpPr>
              <a:spLocks noChangeAspect="1"/>
            </p:cNvSpPr>
            <p:nvPr/>
          </p:nvSpPr>
          <p:spPr>
            <a:xfrm>
              <a:off x="2289247" y="354661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8" name="5-конечная звезда 197"/>
            <p:cNvSpPr>
              <a:spLocks noChangeAspect="1"/>
            </p:cNvSpPr>
            <p:nvPr/>
          </p:nvSpPr>
          <p:spPr>
            <a:xfrm>
              <a:off x="2397060" y="392247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9" name="5-конечная звезда 198"/>
            <p:cNvSpPr>
              <a:spLocks noChangeAspect="1"/>
            </p:cNvSpPr>
            <p:nvPr/>
          </p:nvSpPr>
          <p:spPr>
            <a:xfrm>
              <a:off x="3218958" y="406871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0" name="5-конечная звезда 199"/>
            <p:cNvSpPr>
              <a:spLocks noChangeAspect="1"/>
            </p:cNvSpPr>
            <p:nvPr/>
          </p:nvSpPr>
          <p:spPr>
            <a:xfrm>
              <a:off x="2092829" y="370552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1" name="5-конечная звезда 200"/>
            <p:cNvSpPr>
              <a:spLocks noChangeAspect="1"/>
            </p:cNvSpPr>
            <p:nvPr/>
          </p:nvSpPr>
          <p:spPr>
            <a:xfrm>
              <a:off x="2705671" y="381450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2" name="5-конечная звезда 201"/>
            <p:cNvSpPr>
              <a:spLocks noChangeAspect="1"/>
            </p:cNvSpPr>
            <p:nvPr/>
          </p:nvSpPr>
          <p:spPr>
            <a:xfrm>
              <a:off x="2481468" y="377793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3" name="5-конечная звезда 202"/>
            <p:cNvSpPr>
              <a:spLocks noChangeAspect="1"/>
            </p:cNvSpPr>
            <p:nvPr/>
          </p:nvSpPr>
          <p:spPr>
            <a:xfrm>
              <a:off x="2049278" y="389967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4" name="5-конечная звезда 203"/>
            <p:cNvSpPr>
              <a:spLocks noChangeAspect="1"/>
            </p:cNvSpPr>
            <p:nvPr/>
          </p:nvSpPr>
          <p:spPr>
            <a:xfrm>
              <a:off x="2489581" y="392247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5" name="5-конечная звезда 204"/>
            <p:cNvSpPr>
              <a:spLocks noChangeAspect="1"/>
            </p:cNvSpPr>
            <p:nvPr/>
          </p:nvSpPr>
          <p:spPr>
            <a:xfrm>
              <a:off x="1993184" y="354373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6" name="5-конечная звезда 205"/>
            <p:cNvSpPr>
              <a:spLocks noChangeAspect="1"/>
            </p:cNvSpPr>
            <p:nvPr/>
          </p:nvSpPr>
          <p:spPr>
            <a:xfrm>
              <a:off x="2497251" y="364579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7" name="5-конечная звезда 206"/>
            <p:cNvSpPr>
              <a:spLocks noChangeAspect="1"/>
            </p:cNvSpPr>
            <p:nvPr/>
          </p:nvSpPr>
          <p:spPr>
            <a:xfrm>
              <a:off x="2599626" y="376040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8" name="5-конечная звезда 207"/>
            <p:cNvSpPr>
              <a:spLocks noChangeAspect="1"/>
            </p:cNvSpPr>
            <p:nvPr/>
          </p:nvSpPr>
          <p:spPr>
            <a:xfrm>
              <a:off x="2843064" y="370552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9" name="5-конечная звезда 208"/>
            <p:cNvSpPr>
              <a:spLocks noChangeAspect="1"/>
            </p:cNvSpPr>
            <p:nvPr/>
          </p:nvSpPr>
          <p:spPr>
            <a:xfrm>
              <a:off x="2183003" y="390474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0" name="5-конечная звезда 209"/>
            <p:cNvSpPr>
              <a:spLocks noChangeAspect="1"/>
            </p:cNvSpPr>
            <p:nvPr/>
          </p:nvSpPr>
          <p:spPr>
            <a:xfrm>
              <a:off x="2445865" y="348445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1" name="5-конечная звезда 210"/>
            <p:cNvSpPr>
              <a:spLocks noChangeAspect="1"/>
            </p:cNvSpPr>
            <p:nvPr/>
          </p:nvSpPr>
          <p:spPr>
            <a:xfrm>
              <a:off x="1911623" y="372833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2" name="5-конечная звезда 211"/>
            <p:cNvSpPr>
              <a:spLocks noChangeAspect="1"/>
            </p:cNvSpPr>
            <p:nvPr/>
          </p:nvSpPr>
          <p:spPr>
            <a:xfrm>
              <a:off x="2660848" y="363344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3" name="5-конечная звезда 212"/>
            <p:cNvSpPr>
              <a:spLocks noChangeAspect="1"/>
            </p:cNvSpPr>
            <p:nvPr/>
          </p:nvSpPr>
          <p:spPr>
            <a:xfrm>
              <a:off x="3095948" y="401793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4" name="5-конечная звезда 213"/>
            <p:cNvSpPr>
              <a:spLocks noChangeAspect="1"/>
            </p:cNvSpPr>
            <p:nvPr/>
          </p:nvSpPr>
          <p:spPr>
            <a:xfrm>
              <a:off x="3000454" y="406772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6" name="5-конечная звезда 215"/>
            <p:cNvSpPr>
              <a:spLocks noChangeAspect="1"/>
            </p:cNvSpPr>
            <p:nvPr/>
          </p:nvSpPr>
          <p:spPr>
            <a:xfrm>
              <a:off x="2582113" y="394960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8" name="5-конечная звезда 217"/>
            <p:cNvSpPr>
              <a:spLocks noChangeAspect="1"/>
            </p:cNvSpPr>
            <p:nvPr/>
          </p:nvSpPr>
          <p:spPr>
            <a:xfrm>
              <a:off x="2248731" y="374116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9" name="5-конечная звезда 218"/>
            <p:cNvSpPr>
              <a:spLocks noChangeAspect="1"/>
            </p:cNvSpPr>
            <p:nvPr/>
          </p:nvSpPr>
          <p:spPr>
            <a:xfrm>
              <a:off x="2956328" y="383536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0" name="5-конечная звезда 219"/>
            <p:cNvSpPr>
              <a:spLocks noChangeAspect="1"/>
            </p:cNvSpPr>
            <p:nvPr/>
          </p:nvSpPr>
          <p:spPr>
            <a:xfrm>
              <a:off x="2735477" y="400591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2" name="5-конечная звезда 221"/>
            <p:cNvSpPr>
              <a:spLocks noChangeAspect="1"/>
            </p:cNvSpPr>
            <p:nvPr/>
          </p:nvSpPr>
          <p:spPr>
            <a:xfrm>
              <a:off x="2929737" y="393868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3" name="5-конечная звезда 222"/>
            <p:cNvSpPr>
              <a:spLocks noChangeAspect="1"/>
            </p:cNvSpPr>
            <p:nvPr/>
          </p:nvSpPr>
          <p:spPr>
            <a:xfrm>
              <a:off x="2697649" y="377496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4" name="5-конечная звезда 223"/>
            <p:cNvSpPr>
              <a:spLocks noChangeAspect="1"/>
            </p:cNvSpPr>
            <p:nvPr/>
          </p:nvSpPr>
          <p:spPr>
            <a:xfrm>
              <a:off x="2762873" y="370902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5" name="5-конечная звезда 224"/>
            <p:cNvSpPr>
              <a:spLocks noChangeAspect="1"/>
            </p:cNvSpPr>
            <p:nvPr/>
          </p:nvSpPr>
          <p:spPr>
            <a:xfrm>
              <a:off x="2868046" y="402335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6" name="5-конечная звезда 225"/>
            <p:cNvSpPr>
              <a:spLocks noChangeAspect="1"/>
            </p:cNvSpPr>
            <p:nvPr/>
          </p:nvSpPr>
          <p:spPr>
            <a:xfrm>
              <a:off x="2794496" y="407058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8" name="5-конечная звезда 227"/>
            <p:cNvSpPr>
              <a:spLocks noChangeAspect="1"/>
            </p:cNvSpPr>
            <p:nvPr/>
          </p:nvSpPr>
          <p:spPr>
            <a:xfrm>
              <a:off x="2110322" y="383793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1" name="5-конечная звезда 230"/>
            <p:cNvSpPr>
              <a:spLocks noChangeAspect="1"/>
            </p:cNvSpPr>
            <p:nvPr/>
          </p:nvSpPr>
          <p:spPr>
            <a:xfrm>
              <a:off x="2761996" y="388423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2" name="5-конечная звезда 231"/>
            <p:cNvSpPr>
              <a:spLocks noChangeAspect="1"/>
            </p:cNvSpPr>
            <p:nvPr/>
          </p:nvSpPr>
          <p:spPr>
            <a:xfrm>
              <a:off x="2673968" y="394960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3" name="5-конечная звезда 232"/>
            <p:cNvSpPr>
              <a:spLocks noChangeAspect="1"/>
            </p:cNvSpPr>
            <p:nvPr/>
          </p:nvSpPr>
          <p:spPr>
            <a:xfrm>
              <a:off x="3129188" y="390332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4" name="5-конечная звезда 233"/>
            <p:cNvSpPr>
              <a:spLocks noChangeAspect="1"/>
            </p:cNvSpPr>
            <p:nvPr/>
          </p:nvSpPr>
          <p:spPr>
            <a:xfrm>
              <a:off x="2177314" y="372861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5" name="5-конечная звезда 234"/>
            <p:cNvSpPr>
              <a:spLocks noChangeAspect="1"/>
            </p:cNvSpPr>
            <p:nvPr/>
          </p:nvSpPr>
          <p:spPr>
            <a:xfrm>
              <a:off x="2659473" y="404592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6" name="5-конечная звезда 235"/>
            <p:cNvSpPr>
              <a:spLocks noChangeAspect="1"/>
            </p:cNvSpPr>
            <p:nvPr/>
          </p:nvSpPr>
          <p:spPr>
            <a:xfrm>
              <a:off x="3150386" y="378639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7" name="5-конечная звезда 236"/>
            <p:cNvSpPr>
              <a:spLocks noChangeAspect="1"/>
            </p:cNvSpPr>
            <p:nvPr/>
          </p:nvSpPr>
          <p:spPr>
            <a:xfrm>
              <a:off x="3131398" y="408865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9" name="5-конечная звезда 238"/>
            <p:cNvSpPr>
              <a:spLocks noChangeAspect="1"/>
            </p:cNvSpPr>
            <p:nvPr/>
          </p:nvSpPr>
          <p:spPr>
            <a:xfrm>
              <a:off x="3887248" y="65242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0" name="5-конечная звезда 239"/>
            <p:cNvSpPr>
              <a:spLocks noChangeAspect="1"/>
            </p:cNvSpPr>
            <p:nvPr/>
          </p:nvSpPr>
          <p:spPr>
            <a:xfrm>
              <a:off x="3665712" y="61096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1" name="5-конечная звезда 240"/>
            <p:cNvSpPr>
              <a:spLocks noChangeAspect="1"/>
            </p:cNvSpPr>
            <p:nvPr/>
          </p:nvSpPr>
          <p:spPr>
            <a:xfrm>
              <a:off x="3738598" y="91683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2" name="5-конечная звезда 241"/>
            <p:cNvSpPr>
              <a:spLocks noChangeAspect="1"/>
            </p:cNvSpPr>
            <p:nvPr/>
          </p:nvSpPr>
          <p:spPr>
            <a:xfrm>
              <a:off x="3635805" y="100068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3" name="5-конечная звезда 242"/>
            <p:cNvSpPr>
              <a:spLocks noChangeAspect="1"/>
            </p:cNvSpPr>
            <p:nvPr/>
          </p:nvSpPr>
          <p:spPr>
            <a:xfrm>
              <a:off x="3646771" y="74106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4" name="5-конечная звезда 243"/>
            <p:cNvSpPr>
              <a:spLocks noChangeAspect="1"/>
            </p:cNvSpPr>
            <p:nvPr/>
          </p:nvSpPr>
          <p:spPr>
            <a:xfrm>
              <a:off x="3533244" y="90693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5" name="5-конечная звезда 244"/>
            <p:cNvSpPr>
              <a:spLocks noChangeAspect="1"/>
            </p:cNvSpPr>
            <p:nvPr/>
          </p:nvSpPr>
          <p:spPr>
            <a:xfrm>
              <a:off x="3717489" y="112986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6" name="5-конечная звезда 245"/>
            <p:cNvSpPr>
              <a:spLocks noChangeAspect="1"/>
            </p:cNvSpPr>
            <p:nvPr/>
          </p:nvSpPr>
          <p:spPr>
            <a:xfrm>
              <a:off x="3560045" y="113239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7" name="5-конечная звезда 246"/>
            <p:cNvSpPr>
              <a:spLocks noChangeAspect="1"/>
            </p:cNvSpPr>
            <p:nvPr/>
          </p:nvSpPr>
          <p:spPr>
            <a:xfrm>
              <a:off x="3167169" y="115214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8" name="5-конечная звезда 247"/>
            <p:cNvSpPr>
              <a:spLocks noChangeAspect="1"/>
            </p:cNvSpPr>
            <p:nvPr/>
          </p:nvSpPr>
          <p:spPr>
            <a:xfrm>
              <a:off x="3403370" y="129935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9" name="5-конечная звезда 248"/>
            <p:cNvSpPr>
              <a:spLocks noChangeAspect="1"/>
            </p:cNvSpPr>
            <p:nvPr/>
          </p:nvSpPr>
          <p:spPr>
            <a:xfrm>
              <a:off x="3517624" y="146576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0" name="5-конечная звезда 249"/>
            <p:cNvSpPr>
              <a:spLocks noChangeAspect="1"/>
            </p:cNvSpPr>
            <p:nvPr/>
          </p:nvSpPr>
          <p:spPr>
            <a:xfrm>
              <a:off x="3308602" y="148065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1" name="5-конечная звезда 250"/>
            <p:cNvSpPr>
              <a:spLocks noChangeAspect="1"/>
            </p:cNvSpPr>
            <p:nvPr/>
          </p:nvSpPr>
          <p:spPr>
            <a:xfrm>
              <a:off x="3158732" y="127761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2" name="5-конечная звезда 251"/>
            <p:cNvSpPr>
              <a:spLocks noChangeAspect="1"/>
            </p:cNvSpPr>
            <p:nvPr/>
          </p:nvSpPr>
          <p:spPr>
            <a:xfrm>
              <a:off x="3768284" y="83034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3" name="5-конечная звезда 252"/>
            <p:cNvSpPr>
              <a:spLocks noChangeAspect="1"/>
            </p:cNvSpPr>
            <p:nvPr/>
          </p:nvSpPr>
          <p:spPr>
            <a:xfrm>
              <a:off x="3646772" y="82457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4" name="5-конечная звезда 253"/>
            <p:cNvSpPr>
              <a:spLocks noChangeAspect="1"/>
            </p:cNvSpPr>
            <p:nvPr/>
          </p:nvSpPr>
          <p:spPr>
            <a:xfrm>
              <a:off x="3777943" y="75699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5" name="5-конечная звезда 254"/>
            <p:cNvSpPr>
              <a:spLocks noChangeAspect="1"/>
            </p:cNvSpPr>
            <p:nvPr/>
          </p:nvSpPr>
          <p:spPr>
            <a:xfrm>
              <a:off x="3997227" y="113819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6" name="5-конечная звезда 255"/>
            <p:cNvSpPr>
              <a:spLocks noChangeAspect="1"/>
            </p:cNvSpPr>
            <p:nvPr/>
          </p:nvSpPr>
          <p:spPr>
            <a:xfrm>
              <a:off x="3991333" y="99834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7" name="5-конечная звезда 256"/>
            <p:cNvSpPr>
              <a:spLocks noChangeAspect="1"/>
            </p:cNvSpPr>
            <p:nvPr/>
          </p:nvSpPr>
          <p:spPr>
            <a:xfrm>
              <a:off x="3305886" y="102708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8" name="5-конечная звезда 257"/>
            <p:cNvSpPr>
              <a:spLocks noChangeAspect="1"/>
            </p:cNvSpPr>
            <p:nvPr/>
          </p:nvSpPr>
          <p:spPr>
            <a:xfrm>
              <a:off x="3460043" y="158363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9" name="5-конечная звезда 258"/>
            <p:cNvSpPr>
              <a:spLocks noChangeAspect="1"/>
            </p:cNvSpPr>
            <p:nvPr/>
          </p:nvSpPr>
          <p:spPr>
            <a:xfrm>
              <a:off x="3865020" y="166316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0" name="5-конечная звезда 259"/>
            <p:cNvSpPr>
              <a:spLocks noChangeAspect="1"/>
            </p:cNvSpPr>
            <p:nvPr/>
          </p:nvSpPr>
          <p:spPr>
            <a:xfrm>
              <a:off x="3861451" y="86708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1" name="5-конечная звезда 260"/>
            <p:cNvSpPr>
              <a:spLocks noChangeAspect="1"/>
            </p:cNvSpPr>
            <p:nvPr/>
          </p:nvSpPr>
          <p:spPr>
            <a:xfrm>
              <a:off x="3659057" y="151367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2" name="5-конечная звезда 261"/>
            <p:cNvSpPr>
              <a:spLocks noChangeAspect="1"/>
            </p:cNvSpPr>
            <p:nvPr/>
          </p:nvSpPr>
          <p:spPr>
            <a:xfrm>
              <a:off x="3354331" y="82771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3" name="5-конечная звезда 262"/>
            <p:cNvSpPr>
              <a:spLocks noChangeAspect="1"/>
            </p:cNvSpPr>
            <p:nvPr/>
          </p:nvSpPr>
          <p:spPr>
            <a:xfrm>
              <a:off x="3940605" y="130548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4" name="5-конечная звезда 263"/>
            <p:cNvSpPr>
              <a:spLocks noChangeAspect="1"/>
            </p:cNvSpPr>
            <p:nvPr/>
          </p:nvSpPr>
          <p:spPr>
            <a:xfrm>
              <a:off x="3790735" y="110244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5" name="5-конечная звезда 264"/>
            <p:cNvSpPr>
              <a:spLocks noChangeAspect="1"/>
            </p:cNvSpPr>
            <p:nvPr/>
          </p:nvSpPr>
          <p:spPr>
            <a:xfrm>
              <a:off x="3728455" y="133850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6" name="5-конечная звезда 265"/>
            <p:cNvSpPr>
              <a:spLocks noChangeAspect="1"/>
            </p:cNvSpPr>
            <p:nvPr/>
          </p:nvSpPr>
          <p:spPr>
            <a:xfrm>
              <a:off x="3252335" y="160719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7" name="5-конечная звезда 266"/>
            <p:cNvSpPr>
              <a:spLocks noChangeAspect="1"/>
            </p:cNvSpPr>
            <p:nvPr/>
          </p:nvSpPr>
          <p:spPr>
            <a:xfrm>
              <a:off x="3171043" y="103411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8" name="5-конечная звезда 267"/>
            <p:cNvSpPr>
              <a:spLocks noChangeAspect="1"/>
            </p:cNvSpPr>
            <p:nvPr/>
          </p:nvSpPr>
          <p:spPr>
            <a:xfrm>
              <a:off x="3622489" y="67034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9" name="5-конечная звезда 268"/>
            <p:cNvSpPr>
              <a:spLocks noChangeAspect="1"/>
            </p:cNvSpPr>
            <p:nvPr/>
          </p:nvSpPr>
          <p:spPr>
            <a:xfrm>
              <a:off x="3500977" y="66457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0" name="5-конечная звезда 269"/>
            <p:cNvSpPr>
              <a:spLocks noChangeAspect="1"/>
            </p:cNvSpPr>
            <p:nvPr/>
          </p:nvSpPr>
          <p:spPr>
            <a:xfrm>
              <a:off x="3536335" y="77642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1" name="5-конечная звезда 270"/>
            <p:cNvSpPr>
              <a:spLocks noChangeAspect="1"/>
            </p:cNvSpPr>
            <p:nvPr/>
          </p:nvSpPr>
          <p:spPr>
            <a:xfrm>
              <a:off x="4071506" y="85098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2" name="5-конечная звезда 271"/>
            <p:cNvSpPr>
              <a:spLocks noChangeAspect="1"/>
            </p:cNvSpPr>
            <p:nvPr/>
          </p:nvSpPr>
          <p:spPr>
            <a:xfrm>
              <a:off x="4071505" y="99172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3" name="5-конечная звезда 272"/>
            <p:cNvSpPr>
              <a:spLocks noChangeAspect="1"/>
            </p:cNvSpPr>
            <p:nvPr/>
          </p:nvSpPr>
          <p:spPr>
            <a:xfrm>
              <a:off x="4047952" y="114863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4" name="5-конечная звезда 273"/>
            <p:cNvSpPr>
              <a:spLocks noChangeAspect="1"/>
            </p:cNvSpPr>
            <p:nvPr/>
          </p:nvSpPr>
          <p:spPr>
            <a:xfrm>
              <a:off x="3918362" y="97565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5" name="5-конечная звезда 274"/>
            <p:cNvSpPr>
              <a:spLocks noChangeAspect="1"/>
            </p:cNvSpPr>
            <p:nvPr/>
          </p:nvSpPr>
          <p:spPr>
            <a:xfrm>
              <a:off x="2070330" y="74134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6" name="5-конечная звезда 275"/>
            <p:cNvSpPr>
              <a:spLocks noChangeAspect="1"/>
            </p:cNvSpPr>
            <p:nvPr/>
          </p:nvSpPr>
          <p:spPr>
            <a:xfrm>
              <a:off x="1862151" y="71216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7" name="5-конечная звезда 276"/>
            <p:cNvSpPr>
              <a:spLocks noChangeAspect="1"/>
            </p:cNvSpPr>
            <p:nvPr/>
          </p:nvSpPr>
          <p:spPr>
            <a:xfrm>
              <a:off x="3349155" y="401664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84" name="Прямая со стрелкой 283"/>
            <p:cNvCxnSpPr/>
            <p:nvPr/>
          </p:nvCxnSpPr>
          <p:spPr>
            <a:xfrm flipV="1">
              <a:off x="2342835" y="2573356"/>
              <a:ext cx="544823" cy="116997"/>
            </a:xfrm>
            <a:prstGeom prst="straightConnector1">
              <a:avLst/>
            </a:prstGeom>
            <a:ln w="1397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28" name="TextBox 1027"/>
            <p:cNvSpPr txBox="1"/>
            <p:nvPr/>
          </p:nvSpPr>
          <p:spPr>
            <a:xfrm>
              <a:off x="1547664" y="2543598"/>
              <a:ext cx="87607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dirty="0" smtClean="0">
                  <a:solidFill>
                    <a:schemeClr val="bg1"/>
                  </a:solidFill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Солнце</a:t>
              </a:r>
              <a:endParaRPr lang="ru-RU" sz="1600" b="1" dirty="0">
                <a:solidFill>
                  <a:schemeClr val="bg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3" name="TextBox 292"/>
            <p:cNvSpPr txBox="1"/>
            <p:nvPr/>
          </p:nvSpPr>
          <p:spPr>
            <a:xfrm rot="2634863">
              <a:off x="1241089" y="2380840"/>
              <a:ext cx="286867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dirty="0" smtClean="0">
                  <a:solidFill>
                    <a:schemeClr val="bg1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Главная последовательность</a:t>
              </a:r>
              <a:endParaRPr lang="ru-RU" sz="1600" b="1" dirty="0"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4" name="TextBox 293"/>
            <p:cNvSpPr txBox="1"/>
            <p:nvPr/>
          </p:nvSpPr>
          <p:spPr>
            <a:xfrm>
              <a:off x="3197560" y="894990"/>
              <a:ext cx="10886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chemeClr val="bg1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Красные гиганты</a:t>
              </a:r>
              <a:endParaRPr lang="ru-RU" sz="1600" b="1" dirty="0"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5" name="TextBox 294"/>
            <p:cNvSpPr txBox="1"/>
            <p:nvPr/>
          </p:nvSpPr>
          <p:spPr>
            <a:xfrm>
              <a:off x="1331640" y="677337"/>
              <a:ext cx="15841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chemeClr val="bg1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Сверхгиганты</a:t>
              </a:r>
              <a:endParaRPr lang="ru-RU" sz="1600" b="1" dirty="0"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6" name="TextBox 295"/>
            <p:cNvSpPr txBox="1"/>
            <p:nvPr/>
          </p:nvSpPr>
          <p:spPr>
            <a:xfrm>
              <a:off x="1627848" y="3704904"/>
              <a:ext cx="17281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chemeClr val="bg1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Белые карлики</a:t>
              </a:r>
              <a:endParaRPr lang="ru-RU" sz="1600" b="1" dirty="0"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29" name="TextBox 1028"/>
                <p:cNvSpPr txBox="1"/>
                <p:nvPr/>
              </p:nvSpPr>
              <p:spPr>
                <a:xfrm rot="16200000">
                  <a:off x="867825" y="4407164"/>
                  <a:ext cx="978152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1600" b="0" i="1" smtClean="0">
                            <a:latin typeface="Cambria Math"/>
                          </a:rPr>
                          <m:t>20000 К</m:t>
                        </m:r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1029" name="TextBox 102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867825" y="4407164"/>
                  <a:ext cx="978152" cy="338554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l="-5455" t="-4348" r="-23636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8" name="TextBox 297"/>
                <p:cNvSpPr txBox="1"/>
                <p:nvPr/>
              </p:nvSpPr>
              <p:spPr>
                <a:xfrm rot="16200000">
                  <a:off x="3478701" y="4406400"/>
                  <a:ext cx="979200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1600" i="1" smtClean="0">
                            <a:latin typeface="Cambria Math"/>
                          </a:rPr>
                          <m:t>3</m:t>
                        </m:r>
                        <m:r>
                          <a:rPr lang="ru-RU" sz="1600" b="0" i="1" smtClean="0">
                            <a:latin typeface="Cambria Math"/>
                          </a:rPr>
                          <m:t>500 К</m:t>
                        </m:r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298" name="TextBox 29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3478701" y="4406400"/>
                  <a:ext cx="979200" cy="338554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 l="-5455" r="-23636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9" name="TextBox 298"/>
                <p:cNvSpPr txBox="1"/>
                <p:nvPr/>
              </p:nvSpPr>
              <p:spPr>
                <a:xfrm rot="16200000">
                  <a:off x="2956022" y="4406400"/>
                  <a:ext cx="979200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1600" b="0" i="1" smtClean="0">
                            <a:latin typeface="Cambria Math"/>
                          </a:rPr>
                          <m:t>5000 К</m:t>
                        </m:r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299" name="TextBox 29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2956022" y="4406400"/>
                  <a:ext cx="979200" cy="338554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 l="-5357" r="-21429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0" name="TextBox 299"/>
                <p:cNvSpPr txBox="1"/>
                <p:nvPr/>
              </p:nvSpPr>
              <p:spPr>
                <a:xfrm rot="16200000">
                  <a:off x="2546212" y="4406400"/>
                  <a:ext cx="979200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1600" b="0" i="1" smtClean="0">
                            <a:latin typeface="Cambria Math"/>
                          </a:rPr>
                          <m:t>6000 К</m:t>
                        </m:r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300" name="TextBox 29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2546212" y="4406400"/>
                  <a:ext cx="979200" cy="338554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 l="-5455" r="-23636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1" name="TextBox 300"/>
                <p:cNvSpPr txBox="1"/>
                <p:nvPr/>
              </p:nvSpPr>
              <p:spPr>
                <a:xfrm rot="16200000">
                  <a:off x="2079698" y="4406400"/>
                  <a:ext cx="979200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1600" b="0" i="1" smtClean="0">
                            <a:latin typeface="Cambria Math"/>
                          </a:rPr>
                          <m:t>8000 К</m:t>
                        </m:r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301" name="TextBox 30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2079698" y="4406400"/>
                  <a:ext cx="979200" cy="338554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 l="-5357" r="-21429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2" name="TextBox 301"/>
                <p:cNvSpPr txBox="1"/>
                <p:nvPr/>
              </p:nvSpPr>
              <p:spPr>
                <a:xfrm rot="16200000">
                  <a:off x="1603557" y="4406400"/>
                  <a:ext cx="979200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1600" b="0" i="1" smtClean="0">
                            <a:latin typeface="Cambria Math"/>
                          </a:rPr>
                          <m:t>10000 К</m:t>
                        </m:r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302" name="TextBox 30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1603557" y="4406400"/>
                  <a:ext cx="979200" cy="338554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 l="-5357" t="-4969" r="-21429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036" name="Прямоугольник 1035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10" name="Группа 309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311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2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37" name="TextBox 1036"/>
          <p:cNvSpPr txBox="1"/>
          <p:nvPr/>
        </p:nvSpPr>
        <p:spPr>
          <a:xfrm>
            <a:off x="4860032" y="123478"/>
            <a:ext cx="40324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Звезды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главной последовательности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это звезды, источником энергии которых является реакция термоядерного синтеза гелия из водорода. Для этих звезд: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8" name="TextBox 1037"/>
              <p:cNvSpPr txBox="1"/>
              <p:nvPr/>
            </p:nvSpPr>
            <p:spPr>
              <a:xfrm>
                <a:off x="6102472" y="1200755"/>
                <a:ext cx="1511055" cy="6941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𝐿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с</m:t>
                          </m:r>
                        </m:sub>
                      </m:sSub>
                      <m:sSup>
                        <m:sSup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6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1600" b="0" i="1" smtClean="0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1600" b="0" i="1" smtClean="0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</a:rPr>
                                    <m:t>𝑀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sz="1600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b="0" i="1" smtClean="0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𝑀</m:t>
                                      </m:r>
                                    </m:e>
                                    <m:sub>
                                      <m:r>
                                        <a:rPr lang="ru-RU" sz="1600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с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3,9</m:t>
                          </m:r>
                        </m:sup>
                      </m:sSup>
                    </m:oMath>
                  </m:oMathPara>
                </a14:m>
                <a:endParaRPr lang="ru-RU" sz="16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038" name="TextBox 10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2472" y="1200755"/>
                <a:ext cx="1511055" cy="694164"/>
              </a:xfrm>
              <a:prstGeom prst="rect">
                <a:avLst/>
              </a:prstGeom>
              <a:blipFill rotWithShape="1">
                <a:blip r:embed="rId14"/>
                <a:stretch>
                  <a:fillRect r="-322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5" name="TextBox 314"/>
          <p:cNvSpPr txBox="1"/>
          <p:nvPr/>
        </p:nvSpPr>
        <p:spPr>
          <a:xfrm>
            <a:off x="4932363" y="1912124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Красные гиганты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звезды красного цвета, для которых верно следующее: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6" name="TextBox 315"/>
              <p:cNvSpPr txBox="1"/>
              <p:nvPr/>
            </p:nvSpPr>
            <p:spPr>
              <a:xfrm>
                <a:off x="5628318" y="2487272"/>
                <a:ext cx="249587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𝑅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~10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𝑅</m:t>
                          </m:r>
                        </m:e>
                        <m:sub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с</m:t>
                          </m:r>
                        </m:sub>
                      </m:sSub>
                      <m:r>
                        <a:rPr lang="ru-RU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;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𝐿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~</m:t>
                      </m:r>
                      <m:sSup>
                        <m:sSup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(10</m:t>
                          </m:r>
                        </m:e>
                        <m:sup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m:rPr>
                          <m:nor/>
                        </m:rPr>
                        <a:rPr lang="ru-RU" sz="16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m:t>—</m:t>
                      </m:r>
                      <m:sSup>
                        <m:sSupPr>
                          <m:ctrlPr>
                            <a:rPr lang="ru-RU" sz="1600" i="1" dirty="0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ru-RU" sz="1600" b="0" i="1" dirty="0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1600" b="0" i="1" dirty="0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  <m:t>3</m:t>
                          </m:r>
                        </m:sup>
                      </m:sSup>
                      <m:r>
                        <a:rPr lang="ru-RU" sz="1600" b="0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cs typeface="Times New Roman" pitchFamily="18" charset="0"/>
                        </a:rPr>
                        <m:t>)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с</m:t>
                          </m:r>
                        </m:sub>
                      </m:sSub>
                    </m:oMath>
                  </m:oMathPara>
                </a14:m>
                <a:endParaRPr lang="ru-RU" sz="16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16" name="TextBox 3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8318" y="2487272"/>
                <a:ext cx="2495876" cy="338554"/>
              </a:xfrm>
              <a:prstGeom prst="rect">
                <a:avLst/>
              </a:prstGeom>
              <a:blipFill rotWithShape="1">
                <a:blip r:embed="rId15"/>
                <a:stretch>
                  <a:fillRect t="-5357" r="-1707" b="-214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7" name="TextBox 316"/>
          <p:cNvSpPr txBox="1"/>
          <p:nvPr/>
        </p:nvSpPr>
        <p:spPr>
          <a:xfrm>
            <a:off x="4932363" y="2859782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Сверхгиганты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огромные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звезды, для которых верно следующее: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8" name="TextBox 317"/>
              <p:cNvSpPr txBox="1"/>
              <p:nvPr/>
            </p:nvSpPr>
            <p:spPr>
              <a:xfrm>
                <a:off x="5571411" y="3397836"/>
                <a:ext cx="2609689" cy="3413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𝑅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~100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𝑅</m:t>
                          </m:r>
                        </m:e>
                        <m:sub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с</m:t>
                          </m:r>
                        </m:sub>
                      </m:sSub>
                      <m:r>
                        <a:rPr lang="ru-RU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;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𝐿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~</m:t>
                      </m:r>
                      <m:sSup>
                        <m:sSup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(10</m:t>
                          </m:r>
                        </m:e>
                        <m:sup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4</m:t>
                          </m:r>
                        </m:sup>
                      </m:sSup>
                      <m:r>
                        <m:rPr>
                          <m:nor/>
                        </m:rPr>
                        <a:rPr lang="ru-RU" sz="16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m:t>—</m:t>
                      </m:r>
                      <m:sSup>
                        <m:sSupPr>
                          <m:ctrlPr>
                            <a:rPr lang="ru-RU" sz="1600" i="1" dirty="0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ru-RU" sz="1600" b="0" i="1" dirty="0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ru-RU" sz="1600" b="0" i="1" dirty="0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  <m:t>5</m:t>
                          </m:r>
                        </m:sup>
                      </m:sSup>
                      <m:r>
                        <a:rPr lang="ru-RU" sz="1600" b="0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cs typeface="Times New Roman" pitchFamily="18" charset="0"/>
                        </a:rPr>
                        <m:t>)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с</m:t>
                          </m:r>
                        </m:sub>
                      </m:sSub>
                    </m:oMath>
                  </m:oMathPara>
                </a14:m>
                <a:endParaRPr lang="ru-RU" sz="16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18" name="TextBox 3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1411" y="3397836"/>
                <a:ext cx="2609689" cy="341376"/>
              </a:xfrm>
              <a:prstGeom prst="rect">
                <a:avLst/>
              </a:prstGeom>
              <a:blipFill rotWithShape="1">
                <a:blip r:embed="rId16"/>
                <a:stretch>
                  <a:fillRect t="-3571" r="-1402" b="-2321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9" name="TextBox 318"/>
          <p:cNvSpPr txBox="1"/>
          <p:nvPr/>
        </p:nvSpPr>
        <p:spPr>
          <a:xfrm>
            <a:off x="4932363" y="3793043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Белые карлики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умершие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звезды, для которых верно следующее: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0" name="TextBox 319"/>
              <p:cNvSpPr txBox="1"/>
              <p:nvPr/>
            </p:nvSpPr>
            <p:spPr>
              <a:xfrm>
                <a:off x="5513899" y="4390614"/>
                <a:ext cx="2869375" cy="3413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𝑅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~</m:t>
                      </m:r>
                      <m:r>
                        <a:rPr lang="ru-RU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0,01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𝑅</m:t>
                          </m:r>
                        </m:e>
                        <m:sub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с</m:t>
                          </m:r>
                        </m:sub>
                      </m:sSub>
                      <m:r>
                        <a:rPr lang="ru-RU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;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𝐿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~</m:t>
                      </m:r>
                      <m:sSup>
                        <m:sSup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(10</m:t>
                          </m:r>
                        </m:e>
                        <m:sup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−4</m:t>
                          </m:r>
                        </m:sup>
                      </m:sSup>
                      <m:r>
                        <m:rPr>
                          <m:nor/>
                        </m:rPr>
                        <a:rPr lang="ru-RU" sz="16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m:t>—</m:t>
                      </m:r>
                      <m:sSup>
                        <m:sSupPr>
                          <m:ctrlPr>
                            <a:rPr lang="ru-RU" sz="1600" i="1" dirty="0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ru-RU" sz="1600" b="0" i="1" dirty="0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ru-RU" sz="1600" b="0" i="1" dirty="0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  <m:t>−5</m:t>
                          </m:r>
                        </m:sup>
                      </m:sSup>
                      <m:r>
                        <a:rPr lang="ru-RU" sz="1600" b="0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cs typeface="Times New Roman" pitchFamily="18" charset="0"/>
                        </a:rPr>
                        <m:t>)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с</m:t>
                          </m:r>
                        </m:sub>
                      </m:sSub>
                    </m:oMath>
                  </m:oMathPara>
                </a14:m>
                <a:endParaRPr lang="ru-RU" sz="16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20" name="TextBox 3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99" y="4390614"/>
                <a:ext cx="2869375" cy="341376"/>
              </a:xfrm>
              <a:prstGeom prst="rect">
                <a:avLst/>
              </a:prstGeom>
              <a:blipFill rotWithShape="1">
                <a:blip r:embed="rId17"/>
                <a:stretch>
                  <a:fillRect t="-3571" r="-1489" b="-2321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42" name="Группа 1041"/>
          <p:cNvGrpSpPr/>
          <p:nvPr/>
        </p:nvGrpSpPr>
        <p:grpSpPr>
          <a:xfrm>
            <a:off x="388800" y="660933"/>
            <a:ext cx="3790341" cy="3751678"/>
            <a:chOff x="486130" y="594331"/>
            <a:chExt cx="3790341" cy="3751678"/>
          </a:xfrm>
        </p:grpSpPr>
        <p:pic>
          <p:nvPicPr>
            <p:cNvPr id="1039" name="Рисунок 1038"/>
            <p:cNvPicPr>
              <a:picLocks noChangeAspect="1"/>
            </p:cNvPicPr>
            <p:nvPr/>
          </p:nvPicPr>
          <p:blipFill rotWithShape="1"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58" t="2142" r="1318" b="1823"/>
            <a:stretch/>
          </p:blipFill>
          <p:spPr>
            <a:xfrm>
              <a:off x="486130" y="594331"/>
              <a:ext cx="3790341" cy="375167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41" name="Овал 1040"/>
            <p:cNvSpPr/>
            <p:nvPr/>
          </p:nvSpPr>
          <p:spPr>
            <a:xfrm>
              <a:off x="1002248" y="1095125"/>
              <a:ext cx="2712303" cy="2712303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32000">
                  <a:schemeClr val="accent6">
                    <a:lumMod val="75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535501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  <p:bldP spid="3" grpId="2" build="p"/>
      <p:bldP spid="1036" grpId="0" animBg="1"/>
      <p:bldP spid="1037" grpId="0"/>
      <p:bldP spid="1038" grpId="0"/>
      <p:bldP spid="315" grpId="0"/>
      <p:bldP spid="316" grpId="0"/>
      <p:bldP spid="317" grpId="0"/>
      <p:bldP spid="318" grpId="0"/>
      <p:bldP spid="319" grpId="0"/>
      <p:bldP spid="3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86" b="81429" l="30200" r="99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668" b="9863"/>
          <a:stretch/>
        </p:blipFill>
        <p:spPr>
          <a:xfrm>
            <a:off x="5573217" y="1954944"/>
            <a:ext cx="4021540" cy="4006577"/>
          </a:xfrm>
          <a:prstGeom prst="ellipse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250" t="12774" r="12770" b="19629"/>
          <a:stretch/>
        </p:blipFill>
        <p:spPr>
          <a:xfrm>
            <a:off x="3673599" y="0"/>
            <a:ext cx="2860798" cy="2786749"/>
          </a:xfrm>
          <a:prstGeom prst="ellipse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68" t="3421" r="4959" b="2029"/>
          <a:stretch/>
        </p:blipFill>
        <p:spPr>
          <a:xfrm rot="10800000">
            <a:off x="-2628478" y="-2252786"/>
            <a:ext cx="5904656" cy="5817178"/>
          </a:xfrm>
          <a:prstGeom prst="ellipse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58" t="12367" r="53215" b="40715"/>
          <a:stretch/>
        </p:blipFill>
        <p:spPr>
          <a:xfrm>
            <a:off x="7956376" y="268289"/>
            <a:ext cx="288032" cy="278502"/>
          </a:xfrm>
          <a:prstGeom prst="ellipse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6551600"/>
              </p:ext>
            </p:extLst>
          </p:nvPr>
        </p:nvGraphicFramePr>
        <p:xfrm>
          <a:off x="1091952" y="1059582"/>
          <a:ext cx="6936432" cy="323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864"/>
                <a:gridCol w="1644352"/>
                <a:gridCol w="1734108"/>
                <a:gridCol w="173410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Спектральный класс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15000">
                          <a:srgbClr val="FF0000">
                            <a:alpha val="70000"/>
                          </a:srgbClr>
                        </a:gs>
                        <a:gs pos="52000">
                          <a:srgbClr val="00B0F0">
                            <a:alpha val="70000"/>
                          </a:srgbClr>
                        </a:gs>
                        <a:gs pos="85000">
                          <a:schemeClr val="accent6">
                            <a:lumMod val="75000"/>
                            <a:alpha val="7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Цвет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15000">
                          <a:srgbClr val="FF0000">
                            <a:alpha val="70000"/>
                          </a:srgbClr>
                        </a:gs>
                        <a:gs pos="52000">
                          <a:srgbClr val="00B0F0">
                            <a:alpha val="70000"/>
                          </a:srgbClr>
                        </a:gs>
                        <a:gs pos="85000">
                          <a:schemeClr val="accent6">
                            <a:lumMod val="75000"/>
                            <a:alpha val="7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Температура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15000">
                          <a:srgbClr val="FF0000">
                            <a:alpha val="70000"/>
                          </a:srgbClr>
                        </a:gs>
                        <a:gs pos="52000">
                          <a:srgbClr val="00B0F0">
                            <a:alpha val="70000"/>
                          </a:srgbClr>
                        </a:gs>
                        <a:gs pos="85000">
                          <a:schemeClr val="accent6">
                            <a:lumMod val="75000"/>
                            <a:alpha val="7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Пример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15000">
                          <a:srgbClr val="FF0000">
                            <a:alpha val="70000"/>
                          </a:srgbClr>
                        </a:gs>
                        <a:gs pos="52000">
                          <a:srgbClr val="00B0F0">
                            <a:alpha val="70000"/>
                          </a:srgbClr>
                        </a:gs>
                        <a:gs pos="85000">
                          <a:schemeClr val="accent6">
                            <a:lumMod val="75000"/>
                            <a:alpha val="7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15000">
                          <a:srgbClr val="FF0000">
                            <a:alpha val="70000"/>
                          </a:srgbClr>
                        </a:gs>
                        <a:gs pos="52000">
                          <a:srgbClr val="00B0F0">
                            <a:alpha val="70000"/>
                          </a:srgbClr>
                        </a:gs>
                        <a:gs pos="85000">
                          <a:schemeClr val="accent6">
                            <a:lumMod val="75000"/>
                            <a:alpha val="7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Голубой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15000">
                          <a:srgbClr val="FF0000">
                            <a:alpha val="70000"/>
                          </a:srgbClr>
                        </a:gs>
                        <a:gs pos="52000">
                          <a:srgbClr val="00B0F0">
                            <a:alpha val="70000"/>
                          </a:srgbClr>
                        </a:gs>
                        <a:gs pos="85000">
                          <a:schemeClr val="accent6">
                            <a:lumMod val="75000"/>
                            <a:alpha val="7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30000 К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15000">
                          <a:srgbClr val="FF0000">
                            <a:alpha val="70000"/>
                          </a:srgbClr>
                        </a:gs>
                        <a:gs pos="52000">
                          <a:srgbClr val="00B0F0">
                            <a:alpha val="70000"/>
                          </a:srgbClr>
                        </a:gs>
                        <a:gs pos="85000">
                          <a:schemeClr val="accent6">
                            <a:lumMod val="75000"/>
                            <a:alpha val="7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Беллатрикс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15000">
                          <a:srgbClr val="FF0000">
                            <a:alpha val="70000"/>
                          </a:srgbClr>
                        </a:gs>
                        <a:gs pos="52000">
                          <a:srgbClr val="00B0F0">
                            <a:alpha val="70000"/>
                          </a:srgbClr>
                        </a:gs>
                        <a:gs pos="85000">
                          <a:schemeClr val="accent6">
                            <a:lumMod val="75000"/>
                            <a:alpha val="7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15000">
                          <a:srgbClr val="FF0000">
                            <a:alpha val="70000"/>
                          </a:srgbClr>
                        </a:gs>
                        <a:gs pos="52000">
                          <a:srgbClr val="00B0F0">
                            <a:alpha val="70000"/>
                          </a:srgbClr>
                        </a:gs>
                        <a:gs pos="85000">
                          <a:schemeClr val="accent6">
                            <a:lumMod val="75000"/>
                            <a:alpha val="7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Бело-голубой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15000">
                          <a:srgbClr val="FF0000">
                            <a:alpha val="70000"/>
                          </a:srgbClr>
                        </a:gs>
                        <a:gs pos="52000">
                          <a:srgbClr val="00B0F0">
                            <a:alpha val="70000"/>
                          </a:srgbClr>
                        </a:gs>
                        <a:gs pos="85000">
                          <a:schemeClr val="accent6">
                            <a:lumMod val="75000"/>
                            <a:alpha val="7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20000 К</a:t>
                      </a:r>
                    </a:p>
                  </a:txBody>
                  <a:tcPr anchor="ctr">
                    <a:gradFill flip="none" rotWithShape="1">
                      <a:gsLst>
                        <a:gs pos="15000">
                          <a:srgbClr val="FF0000">
                            <a:alpha val="70000"/>
                          </a:srgbClr>
                        </a:gs>
                        <a:gs pos="52000">
                          <a:srgbClr val="00B0F0">
                            <a:alpha val="70000"/>
                          </a:srgbClr>
                        </a:gs>
                        <a:gs pos="85000">
                          <a:schemeClr val="accent6">
                            <a:lumMod val="75000"/>
                            <a:alpha val="7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Регул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15000">
                          <a:srgbClr val="FF0000">
                            <a:alpha val="70000"/>
                          </a:srgbClr>
                        </a:gs>
                        <a:gs pos="52000">
                          <a:srgbClr val="00B0F0">
                            <a:alpha val="70000"/>
                          </a:srgbClr>
                        </a:gs>
                        <a:gs pos="85000">
                          <a:schemeClr val="accent6">
                            <a:lumMod val="75000"/>
                            <a:alpha val="7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15000">
                          <a:srgbClr val="FF0000">
                            <a:alpha val="70000"/>
                          </a:srgbClr>
                        </a:gs>
                        <a:gs pos="52000">
                          <a:srgbClr val="00B0F0">
                            <a:alpha val="70000"/>
                          </a:srgbClr>
                        </a:gs>
                        <a:gs pos="85000">
                          <a:schemeClr val="accent6">
                            <a:lumMod val="75000"/>
                            <a:alpha val="7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Белый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15000">
                          <a:srgbClr val="FF0000">
                            <a:alpha val="70000"/>
                          </a:srgbClr>
                        </a:gs>
                        <a:gs pos="52000">
                          <a:srgbClr val="00B0F0">
                            <a:alpha val="70000"/>
                          </a:srgbClr>
                        </a:gs>
                        <a:gs pos="85000">
                          <a:schemeClr val="accent6">
                            <a:lumMod val="75000"/>
                            <a:alpha val="7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10000 К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15000">
                          <a:srgbClr val="FF0000">
                            <a:alpha val="70000"/>
                          </a:srgbClr>
                        </a:gs>
                        <a:gs pos="52000">
                          <a:srgbClr val="00B0F0">
                            <a:alpha val="70000"/>
                          </a:srgbClr>
                        </a:gs>
                        <a:gs pos="85000">
                          <a:schemeClr val="accent6">
                            <a:lumMod val="75000"/>
                            <a:alpha val="7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Сириус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15000">
                          <a:srgbClr val="FF0000">
                            <a:alpha val="70000"/>
                          </a:srgbClr>
                        </a:gs>
                        <a:gs pos="52000">
                          <a:srgbClr val="00B0F0">
                            <a:alpha val="70000"/>
                          </a:srgbClr>
                        </a:gs>
                        <a:gs pos="85000">
                          <a:schemeClr val="accent6">
                            <a:lumMod val="75000"/>
                            <a:alpha val="7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15000">
                          <a:srgbClr val="FF0000">
                            <a:alpha val="70000"/>
                          </a:srgbClr>
                        </a:gs>
                        <a:gs pos="52000">
                          <a:srgbClr val="00B0F0">
                            <a:alpha val="70000"/>
                          </a:srgbClr>
                        </a:gs>
                        <a:gs pos="85000">
                          <a:schemeClr val="accent6">
                            <a:lumMod val="75000"/>
                            <a:alpha val="7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Желто-белый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15000">
                          <a:srgbClr val="FF0000">
                            <a:alpha val="70000"/>
                          </a:srgbClr>
                        </a:gs>
                        <a:gs pos="52000">
                          <a:srgbClr val="00B0F0">
                            <a:alpha val="70000"/>
                          </a:srgbClr>
                        </a:gs>
                        <a:gs pos="85000">
                          <a:schemeClr val="accent6">
                            <a:lumMod val="75000"/>
                            <a:alpha val="7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8000 К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15000">
                          <a:srgbClr val="FF0000">
                            <a:alpha val="70000"/>
                          </a:srgbClr>
                        </a:gs>
                        <a:gs pos="52000">
                          <a:srgbClr val="00B0F0">
                            <a:alpha val="70000"/>
                          </a:srgbClr>
                        </a:gs>
                        <a:gs pos="85000">
                          <a:schemeClr val="accent6">
                            <a:lumMod val="75000"/>
                            <a:alpha val="7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Альтаир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15000">
                          <a:srgbClr val="FF0000">
                            <a:alpha val="70000"/>
                          </a:srgbClr>
                        </a:gs>
                        <a:gs pos="52000">
                          <a:srgbClr val="00B0F0">
                            <a:alpha val="70000"/>
                          </a:srgbClr>
                        </a:gs>
                        <a:gs pos="85000">
                          <a:schemeClr val="accent6">
                            <a:lumMod val="75000"/>
                            <a:alpha val="7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15000">
                          <a:srgbClr val="FF0000">
                            <a:alpha val="70000"/>
                          </a:srgbClr>
                        </a:gs>
                        <a:gs pos="52000">
                          <a:srgbClr val="00B0F0">
                            <a:alpha val="70000"/>
                          </a:srgbClr>
                        </a:gs>
                        <a:gs pos="85000">
                          <a:schemeClr val="accent6">
                            <a:lumMod val="75000"/>
                            <a:alpha val="7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Желтый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15000">
                          <a:srgbClr val="FF0000">
                            <a:alpha val="70000"/>
                          </a:srgbClr>
                        </a:gs>
                        <a:gs pos="52000">
                          <a:srgbClr val="00B0F0">
                            <a:alpha val="70000"/>
                          </a:srgbClr>
                        </a:gs>
                        <a:gs pos="85000">
                          <a:schemeClr val="accent6">
                            <a:lumMod val="75000"/>
                            <a:alpha val="7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6000 К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15000">
                          <a:srgbClr val="FF0000">
                            <a:alpha val="70000"/>
                          </a:srgbClr>
                        </a:gs>
                        <a:gs pos="52000">
                          <a:srgbClr val="00B0F0">
                            <a:alpha val="70000"/>
                          </a:srgbClr>
                        </a:gs>
                        <a:gs pos="85000">
                          <a:schemeClr val="accent6">
                            <a:lumMod val="75000"/>
                            <a:alpha val="7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Солнце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15000">
                          <a:srgbClr val="FF0000">
                            <a:alpha val="70000"/>
                          </a:srgbClr>
                        </a:gs>
                        <a:gs pos="52000">
                          <a:srgbClr val="00B0F0">
                            <a:alpha val="70000"/>
                          </a:srgbClr>
                        </a:gs>
                        <a:gs pos="85000">
                          <a:schemeClr val="accent6">
                            <a:lumMod val="75000"/>
                            <a:alpha val="7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15000">
                          <a:srgbClr val="FF0000">
                            <a:alpha val="70000"/>
                          </a:srgbClr>
                        </a:gs>
                        <a:gs pos="52000">
                          <a:srgbClr val="00B0F0">
                            <a:alpha val="70000"/>
                          </a:srgbClr>
                        </a:gs>
                        <a:gs pos="85000">
                          <a:schemeClr val="accent6">
                            <a:lumMod val="75000"/>
                            <a:alpha val="7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Оранжевый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15000">
                          <a:srgbClr val="FF0000">
                            <a:alpha val="70000"/>
                          </a:srgbClr>
                        </a:gs>
                        <a:gs pos="52000">
                          <a:srgbClr val="00B0F0">
                            <a:alpha val="70000"/>
                          </a:srgbClr>
                        </a:gs>
                        <a:gs pos="85000">
                          <a:schemeClr val="accent6">
                            <a:lumMod val="75000"/>
                            <a:alpha val="7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5000 К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15000">
                          <a:srgbClr val="FF0000">
                            <a:alpha val="70000"/>
                          </a:srgbClr>
                        </a:gs>
                        <a:gs pos="52000">
                          <a:srgbClr val="00B0F0">
                            <a:alpha val="70000"/>
                          </a:srgbClr>
                        </a:gs>
                        <a:gs pos="85000">
                          <a:schemeClr val="accent6">
                            <a:lumMod val="75000"/>
                            <a:alpha val="7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Альдебаран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15000">
                          <a:srgbClr val="FF0000">
                            <a:alpha val="70000"/>
                          </a:srgbClr>
                        </a:gs>
                        <a:gs pos="52000">
                          <a:srgbClr val="00B0F0">
                            <a:alpha val="70000"/>
                          </a:srgbClr>
                        </a:gs>
                        <a:gs pos="85000">
                          <a:schemeClr val="accent6">
                            <a:lumMod val="75000"/>
                            <a:alpha val="7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15000">
                          <a:srgbClr val="FF0000">
                            <a:alpha val="70000"/>
                          </a:srgbClr>
                        </a:gs>
                        <a:gs pos="52000">
                          <a:srgbClr val="00B0F0">
                            <a:alpha val="70000"/>
                          </a:srgbClr>
                        </a:gs>
                        <a:gs pos="85000">
                          <a:schemeClr val="accent6">
                            <a:lumMod val="75000"/>
                            <a:alpha val="7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Красный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15000">
                          <a:srgbClr val="FF0000">
                            <a:alpha val="70000"/>
                          </a:srgbClr>
                        </a:gs>
                        <a:gs pos="52000">
                          <a:srgbClr val="00B0F0">
                            <a:alpha val="70000"/>
                          </a:srgbClr>
                        </a:gs>
                        <a:gs pos="85000">
                          <a:schemeClr val="accent6">
                            <a:lumMod val="75000"/>
                            <a:alpha val="7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3500</a:t>
                      </a:r>
                      <a:r>
                        <a:rPr lang="ru-RU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15000">
                          <a:srgbClr val="FF0000">
                            <a:alpha val="70000"/>
                          </a:srgbClr>
                        </a:gs>
                        <a:gs pos="52000">
                          <a:srgbClr val="00B0F0">
                            <a:alpha val="70000"/>
                          </a:srgbClr>
                        </a:gs>
                        <a:gs pos="85000">
                          <a:schemeClr val="accent6">
                            <a:lumMod val="75000"/>
                            <a:alpha val="7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Бетельгейзе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15000">
                          <a:srgbClr val="FF0000">
                            <a:alpha val="70000"/>
                          </a:srgbClr>
                        </a:gs>
                        <a:gs pos="52000">
                          <a:srgbClr val="00B0F0">
                            <a:alpha val="70000"/>
                          </a:srgbClr>
                        </a:gs>
                        <a:gs pos="85000">
                          <a:schemeClr val="accent6">
                            <a:lumMod val="75000"/>
                            <a:alpha val="7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</a:tbl>
          </a:graphicData>
        </a:graphic>
      </p:graphicFrame>
      <p:pic>
        <p:nvPicPr>
          <p:cNvPr id="12" name="Picture 2" descr="http://ecos.org.ua/wp-content/uploads/sun_ecos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098" b="92927" l="3902" r="8756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179" t="12448" r="12116" b="12625"/>
          <a:stretch/>
        </p:blipFill>
        <p:spPr bwMode="auto">
          <a:xfrm>
            <a:off x="314375" y="4260043"/>
            <a:ext cx="864096" cy="86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007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4860032" y="240199"/>
            <a:ext cx="40324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Нейтронная звезда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  сверхплотный астрономический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объект, являющийся одним из конечных продуктов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эволюции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звёзд,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сердцевина которого почти полностью состоит из нейтронов.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60032" y="1608351"/>
            <a:ext cx="40324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Пульсар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нейтронная звезда, являющаяся мощным источником различных излучений (в частности испускающая высокочастотные радиоимпульсы, которые доходят до Земли).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860032" y="3006824"/>
                <a:ext cx="4032448" cy="861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latin typeface="Times New Roman" pitchFamily="18" charset="0"/>
                    <a:cs typeface="Times New Roman" pitchFamily="18" charset="0"/>
                  </a:rPr>
                  <a:t>Магнетар </a:t>
                </a:r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—</a:t>
                </a:r>
                <a:r>
                  <a:rPr lang="ru-RU" sz="16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нейтронная звезда, создающая магнитные поля колоссальной силы (</a:t>
                </a:r>
                <a14:m>
                  <m:oMath xmlns:m="http://schemas.openxmlformats.org/officeDocument/2006/math">
                    <m:r>
                      <a:rPr lang="en-US" sz="1600" i="1" smtClean="0">
                        <a:latin typeface="Cambria Math"/>
                        <a:ea typeface="Cambria Math"/>
                      </a:rPr>
                      <m:t>~</m:t>
                    </m:r>
                    <m:sSup>
                      <m:sSupPr>
                        <m:ctrlPr>
                          <a:rPr lang="en-US" sz="1600" i="1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ru-RU" sz="1600" i="1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ru-RU" sz="1600" b="0" i="1" smtClean="0">
                            <a:latin typeface="Cambria Math"/>
                            <a:ea typeface="Cambria Math"/>
                          </a:rPr>
                          <m:t>9</m:t>
                        </m:r>
                      </m:sup>
                    </m:sSup>
                    <m:r>
                      <m:rPr>
                        <m:nor/>
                      </m:rPr>
                      <a:rPr lang="ru-RU" sz="1600" dirty="0">
                        <a:latin typeface="Times New Roman" pitchFamily="18" charset="0"/>
                        <a:cs typeface="Times New Roman" pitchFamily="18" charset="0"/>
                      </a:rPr>
                      <m:t>—</m:t>
                    </m:r>
                    <m:sSup>
                      <m:sSupPr>
                        <m:ctrlPr>
                          <a:rPr lang="ru-RU" sz="1600" i="1" dirty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ru-RU" sz="1600" i="1" dirty="0">
                            <a:latin typeface="Cambria Math"/>
                            <a:cs typeface="Times New Roman" pitchFamily="18" charset="0"/>
                          </a:rPr>
                          <m:t>10</m:t>
                        </m:r>
                      </m:e>
                      <m:sup>
                        <m:r>
                          <a:rPr lang="ru-RU" sz="1600" b="0" i="1" dirty="0" smtClean="0">
                            <a:latin typeface="Cambria Math"/>
                            <a:cs typeface="Times New Roman" pitchFamily="18" charset="0"/>
                          </a:rPr>
                          <m:t>11</m:t>
                        </m:r>
                      </m:sup>
                    </m:sSup>
                    <m:r>
                      <a:rPr lang="ru-RU" sz="1600" b="0" i="1" dirty="0" smtClean="0">
                        <a:latin typeface="Cambria Math"/>
                        <a:cs typeface="Times New Roman" pitchFamily="18" charset="0"/>
                      </a:rPr>
                      <m:t> Тл)</m:t>
                    </m:r>
                  </m:oMath>
                </a14:m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ru-RU" sz="1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0032" y="3006824"/>
                <a:ext cx="4032448" cy="861070"/>
              </a:xfrm>
              <a:prstGeom prst="rect">
                <a:avLst/>
              </a:prstGeom>
              <a:blipFill rotWithShape="1">
                <a:blip r:embed="rId3"/>
                <a:stretch>
                  <a:fillRect l="-755" t="-2128" b="-85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4860032" y="3939902"/>
            <a:ext cx="39601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нейтронных звезд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верно следующее: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5671169" y="4278456"/>
                <a:ext cx="237366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𝑅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~</m:t>
                      </m:r>
                      <m:r>
                        <a:rPr lang="ru-RU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10 км</m:t>
                      </m:r>
                      <m:r>
                        <a:rPr lang="ru-RU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;</m:t>
                      </m:r>
                      <m:r>
                        <a:rPr lang="ru-RU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𝜌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~</m:t>
                      </m:r>
                      <m:sSup>
                        <m:sSup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17</m:t>
                          </m:r>
                        </m:sup>
                      </m:sSup>
                      <m:r>
                        <a:rPr lang="ru-RU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 кг/</m:t>
                      </m:r>
                      <m:sSup>
                        <m:sSupPr>
                          <m:ctrlP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м</m:t>
                          </m:r>
                        </m:e>
                        <m:sup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ru-RU" sz="16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1169" y="4278456"/>
                <a:ext cx="2373662" cy="338554"/>
              </a:xfrm>
              <a:prstGeom prst="rect">
                <a:avLst/>
              </a:prstGeom>
              <a:blipFill rotWithShape="1">
                <a:blip r:embed="rId4"/>
                <a:stretch>
                  <a:fillRect t="-5455" r="-1795" b="-236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6" r="21317"/>
          <a:stretch/>
        </p:blipFill>
        <p:spPr>
          <a:xfrm>
            <a:off x="395536" y="267494"/>
            <a:ext cx="3723953" cy="460792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8" r="8226"/>
          <a:stretch/>
        </p:blipFill>
        <p:spPr>
          <a:xfrm rot="5400000">
            <a:off x="-84011" y="795471"/>
            <a:ext cx="4672900" cy="3486994"/>
          </a:xfrm>
          <a:prstGeom prst="rect">
            <a:avLst/>
          </a:prstGeom>
        </p:spPr>
      </p:pic>
      <p:sp>
        <p:nvSpPr>
          <p:cNvPr id="19" name="Выгнутая вниз стрелка 18"/>
          <p:cNvSpPr/>
          <p:nvPr/>
        </p:nvSpPr>
        <p:spPr>
          <a:xfrm>
            <a:off x="1613242" y="2172637"/>
            <a:ext cx="1288539" cy="798225"/>
          </a:xfrm>
          <a:prstGeom prst="curvedUpArrow">
            <a:avLst>
              <a:gd name="adj1" fmla="val 12103"/>
              <a:gd name="adj2" fmla="val 40395"/>
              <a:gd name="adj3" fmla="val 25000"/>
            </a:avLst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1666213" y="269082"/>
            <a:ext cx="967910" cy="499162"/>
            <a:chOff x="1666213" y="269082"/>
            <a:chExt cx="967910" cy="499162"/>
          </a:xfrm>
        </p:grpSpPr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2844" y="269082"/>
              <a:ext cx="193774" cy="415479"/>
            </a:xfrm>
            <a:prstGeom prst="rect">
              <a:avLst/>
            </a:prstGeom>
          </p:spPr>
        </p:pic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76788">
              <a:off x="1666213" y="417860"/>
              <a:ext cx="967910" cy="350384"/>
            </a:xfrm>
            <a:prstGeom prst="rect">
              <a:avLst/>
            </a:prstGeom>
          </p:spPr>
        </p:pic>
      </p:grpSp>
      <p:pic>
        <p:nvPicPr>
          <p:cNvPr id="23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GlowEdges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18442">
            <a:off x="2028744" y="670046"/>
            <a:ext cx="257248" cy="13124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939" y="2787774"/>
            <a:ext cx="2399583" cy="2417866"/>
          </a:xfrm>
          <a:prstGeom prst="rect">
            <a:avLst/>
          </a:prstGeom>
        </p:spPr>
      </p:pic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GlowEdges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18442">
            <a:off x="2030400" y="669600"/>
            <a:ext cx="257248" cy="13124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GlowEdges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18442">
            <a:off x="2030400" y="669600"/>
            <a:ext cx="257248" cy="13124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GlowEdges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18442">
            <a:off x="2030400" y="669600"/>
            <a:ext cx="257248" cy="13124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GlowEdges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18442">
            <a:off x="2030400" y="669600"/>
            <a:ext cx="257248" cy="13124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GlowEdges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18442">
            <a:off x="2030400" y="669600"/>
            <a:ext cx="257248" cy="13124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GlowEdges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18442">
            <a:off x="2030400" y="669600"/>
            <a:ext cx="257248" cy="13124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1" r="39070"/>
          <a:stretch/>
        </p:blipFill>
        <p:spPr>
          <a:xfrm>
            <a:off x="251992" y="634401"/>
            <a:ext cx="4031976" cy="3881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69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2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2" dur="1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5E-6 -1.23457E-6 L 2.5E-6 0.46914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457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5E-6 -1.23457E-6 L 2.5E-6 0.46914 " pathEditMode="relative" rAng="0" ptsTypes="AA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457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5E-6 -1.23457E-6 L 2.5E-6 0.46914 " pathEditMode="relative" rAng="0" ptsTypes="AA">
                                      <p:cBhvr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457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1.23457E-6 L 2.5E-6 0.46914 " pathEditMode="relative" rAng="0" ptsTypes="AA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457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5E-6 -1.23457E-6 L 2.5E-6 0.46914 " pathEditMode="relative" rAng="0" ptsTypes="AA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457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5E-6 -1.23457E-6 L 2.5E-6 0.46914 " pathEditMode="relative" rAng="0" ptsTypes="AA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457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2.5E-6 -1.23457E-6 L 2.5E-6 0.46914 " pathEditMode="relative" rAng="0" ptsTypes="AA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45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/>
      <p:bldP spid="16" grpId="0"/>
      <p:bldP spid="19" grpId="0" animBg="1"/>
      <p:bldP spid="19" grpId="1" animBg="1"/>
      <p:bldP spid="19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TextBox 7"/>
          <p:cNvSpPr txBox="1"/>
          <p:nvPr/>
        </p:nvSpPr>
        <p:spPr>
          <a:xfrm>
            <a:off x="4932040" y="240199"/>
            <a:ext cx="40324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Черная дыра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 область в пространстве-времени, гравитационное притяжение которой настолько велико, что даже свет не может покинуть эту область.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32040" y="1563638"/>
            <a:ext cx="40324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Горизонт событий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 граница черной дыры, попав за которую, обратно не может вернуться ни один объект. За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горизонтом событий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разрушается информация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6416867" y="1203598"/>
                <a:ext cx="88216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ru-RU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ru-RU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≥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𝑐</m:t>
                      </m:r>
                    </m:oMath>
                  </m:oMathPara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6867" y="1203598"/>
                <a:ext cx="882165" cy="369332"/>
              </a:xfrm>
              <a:prstGeom prst="rect">
                <a:avLst/>
              </a:prstGeom>
              <a:blipFill rotWithShape="1">
                <a:blip r:embed="rId3"/>
                <a:stretch>
                  <a:fillRect t="-8197" r="-9028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6276380" y="2643758"/>
                <a:ext cx="1199687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𝑟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𝑔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2</m:t>
                          </m:r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𝐺𝑀</m:t>
                          </m:r>
                        </m:num>
                        <m:den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𝑐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6380" y="2643758"/>
                <a:ext cx="1199687" cy="612796"/>
              </a:xfrm>
              <a:prstGeom prst="rect">
                <a:avLst/>
              </a:prstGeom>
              <a:blipFill rotWithShape="1">
                <a:blip r:embed="rId4"/>
                <a:stretch>
                  <a:fillRect r="-612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4932040" y="3211237"/>
            <a:ext cx="39601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черных дыр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верно следующее: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5051461" y="3499269"/>
                <a:ext cx="3566682" cy="5126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𝑅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~</m:t>
                      </m:r>
                      <m:r>
                        <a:rPr lang="ru-RU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10 км</m:t>
                      </m:r>
                      <m:r>
                        <a:rPr lang="ru-RU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;</m:t>
                      </m:r>
                      <m:r>
                        <a:rPr lang="ru-RU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𝜌</m:t>
                      </m:r>
                      <m:r>
                        <a:rPr lang="en-US" sz="1600" i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~</m:t>
                      </m:r>
                      <m:r>
                        <a:rPr lang="ru-RU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2∙</m:t>
                      </m:r>
                      <m:sSup>
                        <m:sSup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17</m:t>
                          </m:r>
                        </m:sup>
                      </m:sSup>
                      <m:f>
                        <m:fPr>
                          <m:ctrlP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кг</m:t>
                          </m:r>
                        </m:num>
                        <m:den>
                          <m:sSup>
                            <m:sSupPr>
                              <m:ctrlPr>
                                <a:rPr lang="ru-RU" sz="16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ru-RU" sz="16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м</m:t>
                              </m:r>
                            </m:e>
                            <m:sup>
                              <m:r>
                                <a:rPr lang="ru-RU" sz="16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; 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𝑀</m:t>
                          </m:r>
                        </m:e>
                        <m:sub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𝑚𝑖𝑛</m:t>
                          </m:r>
                        </m:sub>
                      </m:sSub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=3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𝑀</m:t>
                          </m:r>
                        </m:e>
                        <m:sub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с</m:t>
                          </m:r>
                        </m:sub>
                      </m:sSub>
                    </m:oMath>
                  </m:oMathPara>
                </a14:m>
                <a:endParaRPr lang="ru-RU" sz="16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1461" y="3499269"/>
                <a:ext cx="3566682" cy="512641"/>
              </a:xfrm>
              <a:prstGeom prst="rect">
                <a:avLst/>
              </a:prstGeom>
              <a:blipFill rotWithShape="1">
                <a:blip r:embed="rId5"/>
                <a:stretch>
                  <a:fillRect r="-102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932040" y="4026475"/>
                <a:ext cx="3960117" cy="6335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latin typeface="Times New Roman" pitchFamily="18" charset="0"/>
                    <a:cs typeface="Times New Roman" pitchFamily="18" charset="0"/>
                  </a:rPr>
                  <a:t>Сверхмассивная</a:t>
                </a:r>
                <a:r>
                  <a:rPr lang="ru-RU" sz="1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1600" b="1" dirty="0" smtClean="0">
                    <a:latin typeface="Times New Roman" pitchFamily="18" charset="0"/>
                    <a:cs typeface="Times New Roman" pitchFamily="18" charset="0"/>
                  </a:rPr>
                  <a:t>черная дыра </a:t>
                </a:r>
                <a:r>
                  <a:rPr lang="ru-RU" sz="1600" dirty="0">
                    <a:latin typeface="Times New Roman" pitchFamily="18" charset="0"/>
                    <a:cs typeface="Times New Roman" pitchFamily="18" charset="0"/>
                  </a:rPr>
                  <a:t>—</a:t>
                </a:r>
                <a:r>
                  <a:rPr lang="ru-RU" sz="1600" b="1" dirty="0" smtClean="0">
                    <a:latin typeface="Times New Roman" pitchFamily="18" charset="0"/>
                    <a:cs typeface="Times New Roman" pitchFamily="18" charset="0"/>
                  </a:rPr>
                  <a:t> черная дыра с массой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/>
                        <a:ea typeface="Cambria Math"/>
                      </a:rPr>
                      <m:t>~</m:t>
                    </m:r>
                    <m:d>
                      <m:dPr>
                        <m:ctrlPr>
                          <a:rPr lang="en-US" sz="160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1600" i="1" smtClean="0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ru-RU" sz="1600" b="0" i="1" smtClean="0">
                                <a:latin typeface="Cambria Math"/>
                                <a:ea typeface="Cambria Math"/>
                              </a:rPr>
                              <m:t>10</m:t>
                            </m:r>
                          </m:e>
                          <m:sup>
                            <m:r>
                              <a:rPr lang="ru-RU" sz="1600" b="0" i="1" smtClean="0">
                                <a:latin typeface="Cambria Math"/>
                                <a:ea typeface="Cambria Math"/>
                              </a:rPr>
                              <m:t>5</m:t>
                            </m:r>
                          </m:sup>
                        </m:sSup>
                        <m:r>
                          <a:rPr lang="en-US" sz="1600" i="1" smtClean="0">
                            <a:latin typeface="Cambria Math"/>
                            <a:ea typeface="Cambria Math"/>
                          </a:rPr>
                          <m:t>—</m:t>
                        </m:r>
                        <m:sSup>
                          <m:sSupPr>
                            <m:ctrlPr>
                              <a:rPr lang="en-US" sz="1600" i="1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ru-RU" sz="1600" i="1">
                                <a:latin typeface="Cambria Math"/>
                                <a:ea typeface="Cambria Math"/>
                              </a:rPr>
                              <m:t>10</m:t>
                            </m:r>
                          </m:e>
                          <m:sup>
                            <m:r>
                              <a:rPr lang="ru-RU" sz="1600" b="0" i="1" smtClean="0">
                                <a:latin typeface="Cambria Math"/>
                                <a:ea typeface="Cambria Math"/>
                              </a:rPr>
                              <m:t>10</m:t>
                            </m:r>
                          </m:sup>
                        </m:sSup>
                      </m:e>
                    </m:d>
                    <m:sSub>
                      <m:sSubPr>
                        <m:ctrlPr>
                          <a:rPr lang="ru-RU" sz="16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/>
                            <a:ea typeface="Cambria Math"/>
                          </a:rPr>
                          <m:t>𝑀</m:t>
                        </m:r>
                      </m:e>
                      <m:sub>
                        <m:r>
                          <a:rPr lang="ru-RU" sz="1600" i="1">
                            <a:latin typeface="Cambria Math"/>
                            <a:ea typeface="Cambria Math"/>
                          </a:rPr>
                          <m:t>с</m:t>
                        </m:r>
                      </m:sub>
                    </m:sSub>
                    <m:r>
                      <a:rPr lang="ru-RU" sz="1600" b="0" i="0" smtClean="0">
                        <a:latin typeface="Cambria Math"/>
                        <a:ea typeface="Cambria Math"/>
                      </a:rPr>
                      <m:t>.</m:t>
                    </m:r>
                  </m:oMath>
                </a14:m>
                <a:endParaRPr lang="ru-RU" sz="1600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2040" y="4026475"/>
                <a:ext cx="3960117" cy="633507"/>
              </a:xfrm>
              <a:prstGeom prst="rect">
                <a:avLst/>
              </a:prstGeom>
              <a:blipFill rotWithShape="1">
                <a:blip r:embed="rId6"/>
                <a:stretch>
                  <a:fillRect l="-769" t="-2913" r="-462" b="-1068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2" t="5909" r="8115" b="4822"/>
          <a:stretch/>
        </p:blipFill>
        <p:spPr>
          <a:xfrm>
            <a:off x="288479" y="768495"/>
            <a:ext cx="3995489" cy="3603455"/>
          </a:xfrm>
          <a:prstGeom prst="rect">
            <a:avLst/>
          </a:prstGeom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GlowEdges/>
                    </a14:imgEffect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72444">
            <a:off x="2157599" y="2250474"/>
            <a:ext cx="257248" cy="131246"/>
          </a:xfrm>
          <a:prstGeom prst="rect">
            <a:avLst/>
          </a:prstGeom>
          <a:noFill/>
          <a:ln>
            <a:noFill/>
          </a:ln>
          <a:effectLst>
            <a:glow rad="63500">
              <a:srgbClr val="FFFF00">
                <a:alpha val="40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GlowEdges/>
                    </a14:imgEffect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72444">
            <a:off x="2156400" y="2250000"/>
            <a:ext cx="257248" cy="131246"/>
          </a:xfrm>
          <a:prstGeom prst="rect">
            <a:avLst/>
          </a:prstGeom>
          <a:noFill/>
          <a:ln>
            <a:noFill/>
          </a:ln>
          <a:effectLst>
            <a:glow rad="63500">
              <a:srgbClr val="FFFF00">
                <a:alpha val="40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GlowEdges/>
                    </a14:imgEffect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72444">
            <a:off x="2156400" y="2250000"/>
            <a:ext cx="257248" cy="131246"/>
          </a:xfrm>
          <a:prstGeom prst="rect">
            <a:avLst/>
          </a:prstGeom>
          <a:noFill/>
          <a:ln>
            <a:noFill/>
          </a:ln>
          <a:effectLst>
            <a:glow rad="63500">
              <a:srgbClr val="FFFF00">
                <a:alpha val="40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58" t="11041" r="11084"/>
          <a:stretch/>
        </p:blipFill>
        <p:spPr>
          <a:xfrm>
            <a:off x="180000" y="752479"/>
            <a:ext cx="4165154" cy="3619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87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1.35802E-6 L 0.06094 -0.09043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8" y="-4537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1.35802E-6 L 0.06094 -0.09043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8" y="-453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1.35802E-6 L 0.06094 -0.09043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8" y="-4537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6" presetClass="pat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6094 -0.09043 C 0.09827 -0.03704 0.10313 0.06389 0.07014 0.13611 C 0.03941 0.20741 -0.01614 0.23025 -0.0526 0.1787 C -0.08767 0.13272 -0.09496 0.04105 -0.06562 -0.02377 C -0.03819 -0.08272 0.00868 -0.10556 0.04063 -0.06173 C 0.06979 -0.02222 0.07691 0.05494 0.05226 0.1108 C 0.02917 0.16234 -0.01024 0.18086 -0.03698 0.14352 C -0.06076 0.1108 -0.06823 0.04722 -0.04705 0.00247 C -0.02882 -0.03982 0.00295 -0.05586 0.02466 -0.02685 C 0.04393 0.00031 0.05052 0.04938 0.03403 0.08549 C 0.01979 0.11728 -0.00503 0.1321 -0.02152 0.10926 C -0.03541 0.09012 -0.04045 0.05401 -0.02899 0.02778 C -0.01927 0.00525 -0.00243 -0.0071 0.00834 0.00895 C 0.01771 0.02037 0.02275 0.04321 0.01598 0.06049 C 0.00938 0.07284 0.00139 0.08148 -0.00538 0.07438 C -0.00972 0.07006 -0.01232 0.06111 -0.01093 0.05247 C -0.01007 0.04907 -0.00902 0.0466 -0.00694 0.04414 " pathEditMode="relative" rAng="7925430" ptsTypes="fffffffffffffffff">
                                      <p:cBhvr>
                                        <p:cTn id="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7" y="1407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43200000">
                                      <p:cBhvr>
                                        <p:cTn id="23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6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6094 -0.09043 C 0.09827 -0.03704 0.10313 0.06389 0.07014 0.13611 C 0.03941 0.20741 -0.01614 0.23025 -0.0526 0.1787 C -0.08767 0.13272 -0.09496 0.04105 -0.06562 -0.02377 C -0.03819 -0.08272 0.00868 -0.10556 0.04063 -0.06173 C 0.06979 -0.02222 0.07691 0.05494 0.05226 0.1108 C 0.02917 0.16234 -0.01024 0.18086 -0.03698 0.14352 C -0.06076 0.1108 -0.06823 0.04722 -0.04705 0.00247 C -0.02882 -0.03982 0.00295 -0.05586 0.02466 -0.02685 C 0.04393 0.00031 0.05052 0.04938 0.03403 0.08549 C 0.01979 0.11728 -0.00503 0.1321 -0.02152 0.10926 C -0.03541 0.09012 -0.04045 0.05401 -0.02899 0.02778 C -0.01927 0.00525 -0.00243 -0.0071 0.00834 0.00895 C 0.01771 0.02037 0.02275 0.04321 0.01598 0.06049 C 0.00938 0.07284 0.00139 0.08148 -0.00538 0.07438 C -0.00972 0.07006 -0.01232 0.06111 -0.01093 0.05247 C -0.01007 0.04907 -0.00902 0.0466 -0.00694 0.04414 " pathEditMode="relative" rAng="7925430" ptsTypes="fffffffffffffffff">
                                      <p:cBhvr>
                                        <p:cTn id="2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7" y="1407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43200000">
                                      <p:cBhvr>
                                        <p:cTn id="30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6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06094 -0.09043 C 0.09827 -0.03704 0.10313 0.06389 0.07014 0.13611 C 0.03941 0.20741 -0.01614 0.23025 -0.0526 0.1787 C -0.08767 0.13272 -0.09496 0.04105 -0.06562 -0.02377 C -0.03819 -0.08272 0.00868 -0.10556 0.04063 -0.06173 C 0.06979 -0.02222 0.07691 0.05494 0.05226 0.1108 C 0.02917 0.16234 -0.01024 0.18086 -0.03698 0.14352 C -0.06076 0.1108 -0.06823 0.04722 -0.04705 0.00247 C -0.02882 -0.03982 0.00295 -0.05586 0.02466 -0.02685 C 0.04393 0.00031 0.05052 0.04938 0.03403 0.08549 C 0.01979 0.11728 -0.00503 0.1321 -0.02152 0.10926 C -0.03541 0.09012 -0.04045 0.05401 -0.02899 0.02778 C -0.01927 0.00525 -0.00243 -0.0071 0.00834 0.00895 C 0.01771 0.02037 0.02275 0.04321 0.01598 0.06049 C 0.00938 0.07284 0.00139 0.08148 -0.00538 0.07438 C -0.00972 0.07006 -0.01232 0.06111 -0.01093 0.05247 C -0.01007 0.04907 -0.00902 0.0466 -0.00694 0.04414 " pathEditMode="relative" rAng="7925430" ptsTypes="fffffffffffffffff">
                                      <p:cBhvr>
                                        <p:cTn id="3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7" y="14074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43200000">
                                      <p:cBhvr>
                                        <p:cTn id="37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610831" y="123478"/>
            <a:ext cx="3826445" cy="4354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Диаграмма «спектр-светимость»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51520" y="558973"/>
            <a:ext cx="3972022" cy="4506544"/>
            <a:chOff x="314236" y="558973"/>
            <a:chExt cx="3972022" cy="4506544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971922" y="558973"/>
              <a:ext cx="3240038" cy="3600400"/>
            </a:xfrm>
            <a:prstGeom prst="rect">
              <a:avLst/>
            </a:prstGeom>
            <a:gradFill flip="none" rotWithShape="1">
              <a:gsLst>
                <a:gs pos="1000">
                  <a:srgbClr val="00B0F0"/>
                </a:gs>
                <a:gs pos="32000">
                  <a:srgbClr val="00B050"/>
                </a:gs>
                <a:gs pos="100000">
                  <a:srgbClr val="FF0000"/>
                </a:gs>
                <a:gs pos="75000">
                  <a:srgbClr val="FF8000"/>
                </a:gs>
                <a:gs pos="48000">
                  <a:srgbClr val="92D050"/>
                </a:gs>
                <a:gs pos="63000">
                  <a:srgbClr val="FFFF00"/>
                </a:gs>
              </a:gsLst>
              <a:lin ang="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7" name="TextBox 6"/>
            <p:cNvSpPr txBox="1"/>
            <p:nvPr/>
          </p:nvSpPr>
          <p:spPr>
            <a:xfrm rot="16200000">
              <a:off x="-175931" y="2174507"/>
              <a:ext cx="13496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Светимость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/>
                <p:cNvSpPr txBox="1"/>
                <p:nvPr/>
              </p:nvSpPr>
              <p:spPr>
                <a:xfrm>
                  <a:off x="414000" y="3817997"/>
                  <a:ext cx="662874" cy="34137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ru-RU" sz="160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1600" b="0" i="1" smtClean="0">
                                <a:latin typeface="Cambria Math"/>
                              </a:rPr>
                              <m:t>10</m:t>
                            </m:r>
                          </m:e>
                          <m:sup>
                            <m:r>
                              <a:rPr lang="ru-RU" sz="1600" b="0" i="1" smtClean="0">
                                <a:latin typeface="Cambria Math"/>
                              </a:rPr>
                              <m:t>−5</m:t>
                            </m:r>
                          </m:sup>
                        </m:sSup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8" name="TextBox 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4000" y="3817997"/>
                  <a:ext cx="662874" cy="341376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 t="-3571" r="-7407" b="-23214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/>
                <p:cNvSpPr txBox="1"/>
                <p:nvPr/>
              </p:nvSpPr>
              <p:spPr>
                <a:xfrm>
                  <a:off x="414000" y="3132541"/>
                  <a:ext cx="662874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ru-RU" sz="160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1600" b="0" i="1" smtClean="0">
                                <a:latin typeface="Cambria Math"/>
                              </a:rPr>
                              <m:t>10</m:t>
                            </m:r>
                          </m:e>
                          <m:sup>
                            <m:r>
                              <a:rPr lang="ru-RU" sz="1600" b="0" i="1" smtClean="0">
                                <a:latin typeface="Cambria Math"/>
                              </a:rPr>
                              <m:t>−2</m:t>
                            </m:r>
                          </m:sup>
                        </m:sSup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9" name="TextBox 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4000" y="3132541"/>
                  <a:ext cx="662874" cy="338554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t="-5455" r="-7407" b="-23636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/>
                <p:cNvSpPr txBox="1"/>
                <p:nvPr/>
              </p:nvSpPr>
              <p:spPr>
                <a:xfrm>
                  <a:off x="468000" y="1352528"/>
                  <a:ext cx="553870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ru-RU" sz="160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1600" b="0" i="1" smtClean="0">
                                <a:latin typeface="Cambria Math"/>
                              </a:rPr>
                              <m:t>10</m:t>
                            </m:r>
                          </m:e>
                          <m:sup>
                            <m:r>
                              <a:rPr lang="ru-RU" sz="1600" b="0" i="1" smtClean="0">
                                <a:latin typeface="Cambria Math"/>
                              </a:rPr>
                              <m:t>3</m:t>
                            </m:r>
                          </m:sup>
                        </m:sSup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10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8000" y="1352528"/>
                  <a:ext cx="553870" cy="338554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t="-5455" r="-8791" b="-23636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/>
                <p:cNvSpPr txBox="1"/>
                <p:nvPr/>
              </p:nvSpPr>
              <p:spPr>
                <a:xfrm>
                  <a:off x="468000" y="558973"/>
                  <a:ext cx="553870" cy="34137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ru-RU" sz="160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1600" b="0" i="1" smtClean="0">
                                <a:latin typeface="Cambria Math"/>
                              </a:rPr>
                              <m:t>10</m:t>
                            </m:r>
                          </m:e>
                          <m:sup>
                            <m:r>
                              <a:rPr lang="ru-RU" sz="1600" b="0" i="1" smtClean="0">
                                <a:latin typeface="Cambria Math"/>
                              </a:rPr>
                              <m:t>5</m:t>
                            </m:r>
                          </m:sup>
                        </m:sSup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11" name="TextBox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8000" y="558973"/>
                  <a:ext cx="553870" cy="341376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t="-3571" r="-8791" b="-23214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/>
                <p:cNvSpPr txBox="1"/>
                <p:nvPr/>
              </p:nvSpPr>
              <p:spPr>
                <a:xfrm>
                  <a:off x="548846" y="2380659"/>
                  <a:ext cx="344966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1600" i="1" smtClean="0">
                            <a:latin typeface="Cambria Math"/>
                          </a:rPr>
                          <m:t>1</m:t>
                        </m:r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12" name="TextBox 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8846" y="2380659"/>
                  <a:ext cx="344966" cy="338554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t="-5455" r="-14286" b="-23636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" name="5-конечная звезда 12"/>
            <p:cNvSpPr>
              <a:spLocks noChangeAspect="1"/>
            </p:cNvSpPr>
            <p:nvPr/>
          </p:nvSpPr>
          <p:spPr>
            <a:xfrm>
              <a:off x="1571651" y="136627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5-конечная звезда 13"/>
            <p:cNvSpPr>
              <a:spLocks noChangeAspect="1"/>
            </p:cNvSpPr>
            <p:nvPr/>
          </p:nvSpPr>
          <p:spPr>
            <a:xfrm>
              <a:off x="1731752" y="146665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5-конечная звезда 14"/>
            <p:cNvSpPr>
              <a:spLocks noChangeAspect="1"/>
            </p:cNvSpPr>
            <p:nvPr/>
          </p:nvSpPr>
          <p:spPr>
            <a:xfrm>
              <a:off x="1475656" y="72966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5-конечная звезда 15"/>
            <p:cNvSpPr>
              <a:spLocks noChangeAspect="1"/>
            </p:cNvSpPr>
            <p:nvPr/>
          </p:nvSpPr>
          <p:spPr>
            <a:xfrm>
              <a:off x="1619672" y="87109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5-конечная звезда 16"/>
            <p:cNvSpPr>
              <a:spLocks noChangeAspect="1"/>
            </p:cNvSpPr>
            <p:nvPr/>
          </p:nvSpPr>
          <p:spPr>
            <a:xfrm>
              <a:off x="2065818" y="106302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5-конечная звезда 17"/>
            <p:cNvSpPr>
              <a:spLocks noChangeAspect="1"/>
            </p:cNvSpPr>
            <p:nvPr/>
          </p:nvSpPr>
          <p:spPr>
            <a:xfrm>
              <a:off x="2652831" y="105976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5-конечная звезда 18"/>
            <p:cNvSpPr>
              <a:spLocks noChangeAspect="1"/>
            </p:cNvSpPr>
            <p:nvPr/>
          </p:nvSpPr>
          <p:spPr>
            <a:xfrm>
              <a:off x="1950776" y="152180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5-конечная звезда 19"/>
            <p:cNvSpPr>
              <a:spLocks noChangeAspect="1"/>
            </p:cNvSpPr>
            <p:nvPr/>
          </p:nvSpPr>
          <p:spPr>
            <a:xfrm>
              <a:off x="2131552" y="175288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5-конечная звезда 20"/>
            <p:cNvSpPr>
              <a:spLocks noChangeAspect="1"/>
            </p:cNvSpPr>
            <p:nvPr/>
          </p:nvSpPr>
          <p:spPr>
            <a:xfrm>
              <a:off x="1886274" y="158996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5-конечная звезда 21"/>
            <p:cNvSpPr>
              <a:spLocks noChangeAspect="1"/>
            </p:cNvSpPr>
            <p:nvPr/>
          </p:nvSpPr>
          <p:spPr>
            <a:xfrm>
              <a:off x="2023599" y="178824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5-конечная звезда 22"/>
            <p:cNvSpPr>
              <a:spLocks noChangeAspect="1"/>
            </p:cNvSpPr>
            <p:nvPr/>
          </p:nvSpPr>
          <p:spPr>
            <a:xfrm>
              <a:off x="2176400" y="192669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5-конечная звезда 23"/>
            <p:cNvSpPr>
              <a:spLocks noChangeAspect="1"/>
            </p:cNvSpPr>
            <p:nvPr/>
          </p:nvSpPr>
          <p:spPr>
            <a:xfrm>
              <a:off x="2259034" y="172695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5-конечная звезда 24"/>
            <p:cNvSpPr>
              <a:spLocks noChangeAspect="1"/>
            </p:cNvSpPr>
            <p:nvPr/>
          </p:nvSpPr>
          <p:spPr>
            <a:xfrm>
              <a:off x="2259182" y="207695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5-конечная звезда 25"/>
            <p:cNvSpPr>
              <a:spLocks noChangeAspect="1"/>
            </p:cNvSpPr>
            <p:nvPr/>
          </p:nvSpPr>
          <p:spPr>
            <a:xfrm>
              <a:off x="2588306" y="226480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5-конечная звезда 26"/>
            <p:cNvSpPr>
              <a:spLocks noChangeAspect="1"/>
            </p:cNvSpPr>
            <p:nvPr/>
          </p:nvSpPr>
          <p:spPr>
            <a:xfrm>
              <a:off x="2200171" y="223948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5-конечная звезда 27"/>
            <p:cNvSpPr>
              <a:spLocks noChangeAspect="1"/>
            </p:cNvSpPr>
            <p:nvPr/>
          </p:nvSpPr>
          <p:spPr>
            <a:xfrm>
              <a:off x="2418864" y="237826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5-конечная звезда 28"/>
            <p:cNvSpPr>
              <a:spLocks noChangeAspect="1"/>
            </p:cNvSpPr>
            <p:nvPr/>
          </p:nvSpPr>
          <p:spPr>
            <a:xfrm>
              <a:off x="1566187" y="152749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5-конечная звезда 29"/>
            <p:cNvSpPr>
              <a:spLocks noChangeAspect="1"/>
            </p:cNvSpPr>
            <p:nvPr/>
          </p:nvSpPr>
          <p:spPr>
            <a:xfrm>
              <a:off x="1882166" y="169267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5-конечная звезда 30"/>
            <p:cNvSpPr>
              <a:spLocks noChangeAspect="1"/>
            </p:cNvSpPr>
            <p:nvPr/>
          </p:nvSpPr>
          <p:spPr>
            <a:xfrm>
              <a:off x="1831821" y="178434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5-конечная звезда 31"/>
            <p:cNvSpPr>
              <a:spLocks noChangeAspect="1"/>
            </p:cNvSpPr>
            <p:nvPr/>
          </p:nvSpPr>
          <p:spPr>
            <a:xfrm>
              <a:off x="1919504" y="192516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5-конечная звезда 32"/>
            <p:cNvSpPr>
              <a:spLocks noChangeAspect="1"/>
            </p:cNvSpPr>
            <p:nvPr/>
          </p:nvSpPr>
          <p:spPr>
            <a:xfrm>
              <a:off x="1713084" y="180230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5-конечная звезда 33"/>
            <p:cNvSpPr>
              <a:spLocks noChangeAspect="1"/>
            </p:cNvSpPr>
            <p:nvPr/>
          </p:nvSpPr>
          <p:spPr>
            <a:xfrm>
              <a:off x="2079430" y="206275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5-конечная звезда 34"/>
            <p:cNvSpPr>
              <a:spLocks noChangeAspect="1"/>
            </p:cNvSpPr>
            <p:nvPr/>
          </p:nvSpPr>
          <p:spPr>
            <a:xfrm>
              <a:off x="2009429" y="200725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5-конечная звезда 35"/>
            <p:cNvSpPr>
              <a:spLocks noChangeAspect="1"/>
            </p:cNvSpPr>
            <p:nvPr/>
          </p:nvSpPr>
          <p:spPr>
            <a:xfrm>
              <a:off x="2009429" y="212337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5-конечная звезда 36"/>
            <p:cNvSpPr>
              <a:spLocks noChangeAspect="1"/>
            </p:cNvSpPr>
            <p:nvPr/>
          </p:nvSpPr>
          <p:spPr>
            <a:xfrm>
              <a:off x="1954862" y="175633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5-конечная звезда 37"/>
            <p:cNvSpPr>
              <a:spLocks noChangeAspect="1"/>
            </p:cNvSpPr>
            <p:nvPr/>
          </p:nvSpPr>
          <p:spPr>
            <a:xfrm>
              <a:off x="1706140" y="163584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5-конечная звезда 38"/>
            <p:cNvSpPr>
              <a:spLocks noChangeAspect="1"/>
            </p:cNvSpPr>
            <p:nvPr/>
          </p:nvSpPr>
          <p:spPr>
            <a:xfrm>
              <a:off x="1723009" y="135252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5-конечная звезда 39"/>
            <p:cNvSpPr>
              <a:spLocks noChangeAspect="1"/>
            </p:cNvSpPr>
            <p:nvPr/>
          </p:nvSpPr>
          <p:spPr>
            <a:xfrm>
              <a:off x="1619672" y="167870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5-конечная звезда 40"/>
            <p:cNvSpPr>
              <a:spLocks noChangeAspect="1"/>
            </p:cNvSpPr>
            <p:nvPr/>
          </p:nvSpPr>
          <p:spPr>
            <a:xfrm>
              <a:off x="1870939" y="141028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5-конечная звезда 41"/>
            <p:cNvSpPr>
              <a:spLocks noChangeAspect="1"/>
            </p:cNvSpPr>
            <p:nvPr/>
          </p:nvSpPr>
          <p:spPr>
            <a:xfrm>
              <a:off x="1448751" y="165403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5-конечная звезда 42"/>
            <p:cNvSpPr>
              <a:spLocks noChangeAspect="1"/>
            </p:cNvSpPr>
            <p:nvPr/>
          </p:nvSpPr>
          <p:spPr>
            <a:xfrm>
              <a:off x="2638400" y="243376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5-конечная звезда 43"/>
            <p:cNvSpPr>
              <a:spLocks noChangeAspect="1"/>
            </p:cNvSpPr>
            <p:nvPr/>
          </p:nvSpPr>
          <p:spPr>
            <a:xfrm>
              <a:off x="2796868" y="267751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5-конечная звезда 44"/>
            <p:cNvSpPr>
              <a:spLocks noChangeAspect="1"/>
            </p:cNvSpPr>
            <p:nvPr/>
          </p:nvSpPr>
          <p:spPr>
            <a:xfrm>
              <a:off x="2990906" y="261963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5-конечная звезда 45"/>
            <p:cNvSpPr>
              <a:spLocks noChangeAspect="1"/>
            </p:cNvSpPr>
            <p:nvPr/>
          </p:nvSpPr>
          <p:spPr>
            <a:xfrm>
              <a:off x="3100693" y="279046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5-конечная звезда 46"/>
            <p:cNvSpPr>
              <a:spLocks noChangeAspect="1"/>
            </p:cNvSpPr>
            <p:nvPr/>
          </p:nvSpPr>
          <p:spPr>
            <a:xfrm>
              <a:off x="2959408" y="277084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5-конечная звезда 47"/>
            <p:cNvSpPr>
              <a:spLocks noChangeAspect="1"/>
            </p:cNvSpPr>
            <p:nvPr/>
          </p:nvSpPr>
          <p:spPr>
            <a:xfrm>
              <a:off x="3100841" y="291126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5-конечная звезда 48"/>
            <p:cNvSpPr>
              <a:spLocks noChangeAspect="1"/>
            </p:cNvSpPr>
            <p:nvPr/>
          </p:nvSpPr>
          <p:spPr>
            <a:xfrm>
              <a:off x="3732926" y="354181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5-конечная звезда 49"/>
            <p:cNvSpPr>
              <a:spLocks noChangeAspect="1"/>
            </p:cNvSpPr>
            <p:nvPr/>
          </p:nvSpPr>
          <p:spPr>
            <a:xfrm>
              <a:off x="3287724" y="315417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5-конечная звезда 50"/>
            <p:cNvSpPr>
              <a:spLocks noChangeAspect="1"/>
            </p:cNvSpPr>
            <p:nvPr/>
          </p:nvSpPr>
          <p:spPr>
            <a:xfrm>
              <a:off x="3566149" y="340037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5-конечная звезда 51"/>
            <p:cNvSpPr>
              <a:spLocks noChangeAspect="1"/>
            </p:cNvSpPr>
            <p:nvPr/>
          </p:nvSpPr>
          <p:spPr>
            <a:xfrm>
              <a:off x="2399403" y="219760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5-конечная звезда 52"/>
            <p:cNvSpPr>
              <a:spLocks noChangeAspect="1"/>
            </p:cNvSpPr>
            <p:nvPr/>
          </p:nvSpPr>
          <p:spPr>
            <a:xfrm>
              <a:off x="3851920" y="374728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5-конечная звезда 53"/>
            <p:cNvSpPr>
              <a:spLocks noChangeAspect="1"/>
            </p:cNvSpPr>
            <p:nvPr/>
          </p:nvSpPr>
          <p:spPr>
            <a:xfrm>
              <a:off x="2257970" y="186838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5-конечная звезда 54"/>
            <p:cNvSpPr>
              <a:spLocks noChangeAspect="1"/>
            </p:cNvSpPr>
            <p:nvPr/>
          </p:nvSpPr>
          <p:spPr>
            <a:xfrm>
              <a:off x="2516170" y="251970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5-конечная звезда 55"/>
            <p:cNvSpPr>
              <a:spLocks noChangeAspect="1"/>
            </p:cNvSpPr>
            <p:nvPr/>
          </p:nvSpPr>
          <p:spPr>
            <a:xfrm>
              <a:off x="2591941" y="263878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5-конечная звезда 56"/>
            <p:cNvSpPr>
              <a:spLocks noChangeAspect="1"/>
            </p:cNvSpPr>
            <p:nvPr/>
          </p:nvSpPr>
          <p:spPr>
            <a:xfrm>
              <a:off x="2959261" y="290346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5-конечная звезда 57"/>
            <p:cNvSpPr>
              <a:spLocks noChangeAspect="1"/>
            </p:cNvSpPr>
            <p:nvPr/>
          </p:nvSpPr>
          <p:spPr>
            <a:xfrm>
              <a:off x="3141879" y="301273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5-конечная звезда 58"/>
            <p:cNvSpPr>
              <a:spLocks noChangeAspect="1"/>
            </p:cNvSpPr>
            <p:nvPr/>
          </p:nvSpPr>
          <p:spPr>
            <a:xfrm>
              <a:off x="3201297" y="286509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5-конечная звезда 59"/>
            <p:cNvSpPr>
              <a:spLocks noChangeAspect="1"/>
            </p:cNvSpPr>
            <p:nvPr/>
          </p:nvSpPr>
          <p:spPr>
            <a:xfrm>
              <a:off x="2879528" y="281895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5-конечная звезда 60"/>
            <p:cNvSpPr>
              <a:spLocks noChangeAspect="1"/>
            </p:cNvSpPr>
            <p:nvPr/>
          </p:nvSpPr>
          <p:spPr>
            <a:xfrm>
              <a:off x="3387113" y="323110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5-конечная звезда 61"/>
            <p:cNvSpPr>
              <a:spLocks noChangeAspect="1"/>
            </p:cNvSpPr>
            <p:nvPr/>
          </p:nvSpPr>
          <p:spPr>
            <a:xfrm>
              <a:off x="3495432" y="325894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5-конечная звезда 62"/>
            <p:cNvSpPr>
              <a:spLocks noChangeAspect="1"/>
            </p:cNvSpPr>
            <p:nvPr/>
          </p:nvSpPr>
          <p:spPr>
            <a:xfrm>
              <a:off x="2129455" y="184891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5-конечная звезда 63"/>
            <p:cNvSpPr>
              <a:spLocks noChangeAspect="1"/>
            </p:cNvSpPr>
            <p:nvPr/>
          </p:nvSpPr>
          <p:spPr>
            <a:xfrm>
              <a:off x="2166911" y="201933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5" name="5-конечная звезда 64"/>
            <p:cNvSpPr>
              <a:spLocks noChangeAspect="1"/>
            </p:cNvSpPr>
            <p:nvPr/>
          </p:nvSpPr>
          <p:spPr>
            <a:xfrm>
              <a:off x="2796868" y="242859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5-конечная звезда 65"/>
            <p:cNvSpPr>
              <a:spLocks noChangeAspect="1"/>
            </p:cNvSpPr>
            <p:nvPr/>
          </p:nvSpPr>
          <p:spPr>
            <a:xfrm>
              <a:off x="2709973" y="256456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5-конечная звезда 66"/>
            <p:cNvSpPr>
              <a:spLocks noChangeAspect="1"/>
            </p:cNvSpPr>
            <p:nvPr/>
          </p:nvSpPr>
          <p:spPr>
            <a:xfrm>
              <a:off x="2879528" y="251970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5-конечная звезда 67"/>
            <p:cNvSpPr>
              <a:spLocks noChangeAspect="1"/>
            </p:cNvSpPr>
            <p:nvPr/>
          </p:nvSpPr>
          <p:spPr>
            <a:xfrm>
              <a:off x="2709116" y="276106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5-конечная звезда 68"/>
            <p:cNvSpPr>
              <a:spLocks noChangeAspect="1"/>
            </p:cNvSpPr>
            <p:nvPr/>
          </p:nvSpPr>
          <p:spPr>
            <a:xfrm>
              <a:off x="2275231" y="237826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5-конечная звезда 69"/>
            <p:cNvSpPr>
              <a:spLocks noChangeAspect="1"/>
            </p:cNvSpPr>
            <p:nvPr/>
          </p:nvSpPr>
          <p:spPr>
            <a:xfrm>
              <a:off x="1567790" y="184891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5-конечная звезда 70"/>
            <p:cNvSpPr>
              <a:spLocks noChangeAspect="1"/>
            </p:cNvSpPr>
            <p:nvPr/>
          </p:nvSpPr>
          <p:spPr>
            <a:xfrm>
              <a:off x="1707620" y="193562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5-конечная звезда 71"/>
            <p:cNvSpPr>
              <a:spLocks noChangeAspect="1"/>
            </p:cNvSpPr>
            <p:nvPr/>
          </p:nvSpPr>
          <p:spPr>
            <a:xfrm>
              <a:off x="1882166" y="202867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5-конечная звезда 72"/>
            <p:cNvSpPr>
              <a:spLocks noChangeAspect="1"/>
            </p:cNvSpPr>
            <p:nvPr/>
          </p:nvSpPr>
          <p:spPr>
            <a:xfrm>
              <a:off x="2175477" y="218184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5-конечная звезда 73"/>
            <p:cNvSpPr>
              <a:spLocks noChangeAspect="1"/>
            </p:cNvSpPr>
            <p:nvPr/>
          </p:nvSpPr>
          <p:spPr>
            <a:xfrm>
              <a:off x="1334223" y="140148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5-конечная звезда 74"/>
            <p:cNvSpPr>
              <a:spLocks noChangeAspect="1"/>
            </p:cNvSpPr>
            <p:nvPr/>
          </p:nvSpPr>
          <p:spPr>
            <a:xfrm>
              <a:off x="2350263" y="227244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5-конечная звезда 75"/>
            <p:cNvSpPr>
              <a:spLocks noChangeAspect="1"/>
            </p:cNvSpPr>
            <p:nvPr/>
          </p:nvSpPr>
          <p:spPr>
            <a:xfrm>
              <a:off x="3459044" y="312302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5-конечная звезда 76"/>
            <p:cNvSpPr>
              <a:spLocks noChangeAspect="1"/>
            </p:cNvSpPr>
            <p:nvPr/>
          </p:nvSpPr>
          <p:spPr>
            <a:xfrm>
              <a:off x="3272014" y="301273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5-конечная звезда 77"/>
            <p:cNvSpPr>
              <a:spLocks noChangeAspect="1"/>
            </p:cNvSpPr>
            <p:nvPr/>
          </p:nvSpPr>
          <p:spPr>
            <a:xfrm>
              <a:off x="3662209" y="285772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5-конечная звезда 78"/>
            <p:cNvSpPr>
              <a:spLocks noChangeAspect="1"/>
            </p:cNvSpPr>
            <p:nvPr/>
          </p:nvSpPr>
          <p:spPr>
            <a:xfrm>
              <a:off x="3940634" y="83821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5-конечная звезда 79"/>
            <p:cNvSpPr>
              <a:spLocks noChangeAspect="1"/>
            </p:cNvSpPr>
            <p:nvPr/>
          </p:nvSpPr>
          <p:spPr>
            <a:xfrm>
              <a:off x="3460533" y="74940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5-конечная звезда 80"/>
            <p:cNvSpPr>
              <a:spLocks noChangeAspect="1"/>
            </p:cNvSpPr>
            <p:nvPr/>
          </p:nvSpPr>
          <p:spPr>
            <a:xfrm>
              <a:off x="3864652" y="79696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5-конечная звезда 81"/>
            <p:cNvSpPr>
              <a:spLocks noChangeAspect="1"/>
            </p:cNvSpPr>
            <p:nvPr/>
          </p:nvSpPr>
          <p:spPr>
            <a:xfrm>
              <a:off x="3880215" y="120446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5-конечная звезда 82"/>
            <p:cNvSpPr>
              <a:spLocks noChangeAspect="1"/>
            </p:cNvSpPr>
            <p:nvPr/>
          </p:nvSpPr>
          <p:spPr>
            <a:xfrm>
              <a:off x="3671193" y="121934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5-конечная звезда 83"/>
            <p:cNvSpPr>
              <a:spLocks noChangeAspect="1"/>
            </p:cNvSpPr>
            <p:nvPr/>
          </p:nvSpPr>
          <p:spPr>
            <a:xfrm>
              <a:off x="3521323" y="101630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5-конечная звезда 84"/>
            <p:cNvSpPr>
              <a:spLocks noChangeAspect="1"/>
            </p:cNvSpPr>
            <p:nvPr/>
          </p:nvSpPr>
          <p:spPr>
            <a:xfrm>
              <a:off x="3459043" y="125236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5-конечная звезда 85"/>
            <p:cNvSpPr>
              <a:spLocks noChangeAspect="1"/>
            </p:cNvSpPr>
            <p:nvPr/>
          </p:nvSpPr>
          <p:spPr>
            <a:xfrm>
              <a:off x="3741909" y="145108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5-конечная звезда 86"/>
            <p:cNvSpPr>
              <a:spLocks noChangeAspect="1"/>
            </p:cNvSpPr>
            <p:nvPr/>
          </p:nvSpPr>
          <p:spPr>
            <a:xfrm>
              <a:off x="3595433" y="135106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5-конечная звезда 87"/>
            <p:cNvSpPr>
              <a:spLocks noChangeAspect="1"/>
            </p:cNvSpPr>
            <p:nvPr/>
          </p:nvSpPr>
          <p:spPr>
            <a:xfrm>
              <a:off x="3202557" y="137080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5-конечная звезда 88"/>
            <p:cNvSpPr>
              <a:spLocks noChangeAspect="1"/>
            </p:cNvSpPr>
            <p:nvPr/>
          </p:nvSpPr>
          <p:spPr>
            <a:xfrm>
              <a:off x="3438758" y="151802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5-конечная звезда 89"/>
            <p:cNvSpPr>
              <a:spLocks noChangeAspect="1"/>
            </p:cNvSpPr>
            <p:nvPr/>
          </p:nvSpPr>
          <p:spPr>
            <a:xfrm>
              <a:off x="3553012" y="168443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5-конечная звезда 90"/>
            <p:cNvSpPr>
              <a:spLocks noChangeAspect="1"/>
            </p:cNvSpPr>
            <p:nvPr/>
          </p:nvSpPr>
          <p:spPr>
            <a:xfrm>
              <a:off x="3343990" y="169931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5-конечная звезда 91"/>
            <p:cNvSpPr>
              <a:spLocks noChangeAspect="1"/>
            </p:cNvSpPr>
            <p:nvPr/>
          </p:nvSpPr>
          <p:spPr>
            <a:xfrm>
              <a:off x="3194120" y="149627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5-конечная звезда 92"/>
            <p:cNvSpPr>
              <a:spLocks noChangeAspect="1"/>
            </p:cNvSpPr>
            <p:nvPr/>
          </p:nvSpPr>
          <p:spPr>
            <a:xfrm>
              <a:off x="3131840" y="173233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5-конечная звезда 93"/>
            <p:cNvSpPr>
              <a:spLocks noChangeAspect="1"/>
            </p:cNvSpPr>
            <p:nvPr/>
          </p:nvSpPr>
          <p:spPr>
            <a:xfrm>
              <a:off x="3414706" y="193105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5-конечная звезда 94"/>
            <p:cNvSpPr>
              <a:spLocks noChangeAspect="1"/>
            </p:cNvSpPr>
            <p:nvPr/>
          </p:nvSpPr>
          <p:spPr>
            <a:xfrm>
              <a:off x="3971125" y="72638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5-конечная звезда 95"/>
            <p:cNvSpPr>
              <a:spLocks noChangeAspect="1"/>
            </p:cNvSpPr>
            <p:nvPr/>
          </p:nvSpPr>
          <p:spPr>
            <a:xfrm>
              <a:off x="3682160" y="104323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5-конечная звезда 96"/>
            <p:cNvSpPr>
              <a:spLocks noChangeAspect="1"/>
            </p:cNvSpPr>
            <p:nvPr/>
          </p:nvSpPr>
          <p:spPr>
            <a:xfrm>
              <a:off x="3813331" y="97565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5-конечная звезда 97"/>
            <p:cNvSpPr>
              <a:spLocks noChangeAspect="1"/>
            </p:cNvSpPr>
            <p:nvPr/>
          </p:nvSpPr>
          <p:spPr>
            <a:xfrm>
              <a:off x="4032615" y="135686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5-конечная звезда 98"/>
            <p:cNvSpPr>
              <a:spLocks noChangeAspect="1"/>
            </p:cNvSpPr>
            <p:nvPr/>
          </p:nvSpPr>
          <p:spPr>
            <a:xfrm>
              <a:off x="3823593" y="137174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5-конечная звезда 99"/>
            <p:cNvSpPr>
              <a:spLocks noChangeAspect="1"/>
            </p:cNvSpPr>
            <p:nvPr/>
          </p:nvSpPr>
          <p:spPr>
            <a:xfrm>
              <a:off x="3341274" y="124574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5-конечная звезда 100"/>
            <p:cNvSpPr>
              <a:spLocks noChangeAspect="1"/>
            </p:cNvSpPr>
            <p:nvPr/>
          </p:nvSpPr>
          <p:spPr>
            <a:xfrm>
              <a:off x="3495431" y="180230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5-конечная звезда 101"/>
            <p:cNvSpPr>
              <a:spLocks noChangeAspect="1"/>
            </p:cNvSpPr>
            <p:nvPr/>
          </p:nvSpPr>
          <p:spPr>
            <a:xfrm>
              <a:off x="3900408" y="188183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5-конечная звезда 102"/>
            <p:cNvSpPr>
              <a:spLocks noChangeAspect="1"/>
            </p:cNvSpPr>
            <p:nvPr/>
          </p:nvSpPr>
          <p:spPr>
            <a:xfrm>
              <a:off x="3745264" y="66305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5-конечная звезда 103"/>
            <p:cNvSpPr>
              <a:spLocks noChangeAspect="1"/>
            </p:cNvSpPr>
            <p:nvPr/>
          </p:nvSpPr>
          <p:spPr>
            <a:xfrm>
              <a:off x="3896839" y="108575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5-конечная звезда 104"/>
            <p:cNvSpPr>
              <a:spLocks noChangeAspect="1"/>
            </p:cNvSpPr>
            <p:nvPr/>
          </p:nvSpPr>
          <p:spPr>
            <a:xfrm>
              <a:off x="3694445" y="173233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5-конечная звезда 105"/>
            <p:cNvSpPr>
              <a:spLocks noChangeAspect="1"/>
            </p:cNvSpPr>
            <p:nvPr/>
          </p:nvSpPr>
          <p:spPr>
            <a:xfrm>
              <a:off x="3389719" y="104637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5-конечная звезда 106"/>
            <p:cNvSpPr>
              <a:spLocks noChangeAspect="1"/>
            </p:cNvSpPr>
            <p:nvPr/>
          </p:nvSpPr>
          <p:spPr>
            <a:xfrm>
              <a:off x="3975993" y="152414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5-конечная звезда 107"/>
            <p:cNvSpPr>
              <a:spLocks noChangeAspect="1"/>
            </p:cNvSpPr>
            <p:nvPr/>
          </p:nvSpPr>
          <p:spPr>
            <a:xfrm>
              <a:off x="3804294" y="120446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5-конечная звезда 108"/>
            <p:cNvSpPr>
              <a:spLocks noChangeAspect="1"/>
            </p:cNvSpPr>
            <p:nvPr/>
          </p:nvSpPr>
          <p:spPr>
            <a:xfrm>
              <a:off x="3763843" y="155716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5-конечная звезда 109"/>
            <p:cNvSpPr>
              <a:spLocks noChangeAspect="1"/>
            </p:cNvSpPr>
            <p:nvPr/>
          </p:nvSpPr>
          <p:spPr>
            <a:xfrm>
              <a:off x="3287723" y="182586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5-конечная звезда 110"/>
            <p:cNvSpPr>
              <a:spLocks noChangeAspect="1"/>
            </p:cNvSpPr>
            <p:nvPr/>
          </p:nvSpPr>
          <p:spPr>
            <a:xfrm>
              <a:off x="3707582" y="214767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5-конечная звезда 111"/>
            <p:cNvSpPr>
              <a:spLocks noChangeAspect="1"/>
            </p:cNvSpPr>
            <p:nvPr/>
          </p:nvSpPr>
          <p:spPr>
            <a:xfrm>
              <a:off x="3019337" y="191547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5-конечная звезда 112"/>
            <p:cNvSpPr>
              <a:spLocks noChangeAspect="1"/>
            </p:cNvSpPr>
            <p:nvPr/>
          </p:nvSpPr>
          <p:spPr>
            <a:xfrm>
              <a:off x="3096040" y="211435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5-конечная звезда 113"/>
            <p:cNvSpPr>
              <a:spLocks noChangeAspect="1"/>
            </p:cNvSpPr>
            <p:nvPr/>
          </p:nvSpPr>
          <p:spPr>
            <a:xfrm>
              <a:off x="3181597" y="226480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5" name="5-конечная звезда 114"/>
            <p:cNvSpPr>
              <a:spLocks noChangeAspect="1"/>
            </p:cNvSpPr>
            <p:nvPr/>
          </p:nvSpPr>
          <p:spPr>
            <a:xfrm>
              <a:off x="2990230" y="227844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5-конечная звезда 115"/>
            <p:cNvSpPr>
              <a:spLocks noChangeAspect="1"/>
            </p:cNvSpPr>
            <p:nvPr/>
          </p:nvSpPr>
          <p:spPr>
            <a:xfrm>
              <a:off x="2900045" y="211152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7" name="5-конечная звезда 116"/>
            <p:cNvSpPr>
              <a:spLocks noChangeAspect="1"/>
            </p:cNvSpPr>
            <p:nvPr/>
          </p:nvSpPr>
          <p:spPr>
            <a:xfrm>
              <a:off x="2848797" y="225296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8" name="5-конечная звезда 117"/>
            <p:cNvSpPr>
              <a:spLocks noChangeAspect="1"/>
            </p:cNvSpPr>
            <p:nvPr/>
          </p:nvSpPr>
          <p:spPr>
            <a:xfrm>
              <a:off x="3096452" y="76700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9" name="5-конечная звезда 118"/>
            <p:cNvSpPr>
              <a:spLocks noChangeAspect="1"/>
            </p:cNvSpPr>
            <p:nvPr/>
          </p:nvSpPr>
          <p:spPr>
            <a:xfrm>
              <a:off x="2874916" y="72554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0" name="5-конечная звезда 119"/>
            <p:cNvSpPr>
              <a:spLocks noChangeAspect="1"/>
            </p:cNvSpPr>
            <p:nvPr/>
          </p:nvSpPr>
          <p:spPr>
            <a:xfrm>
              <a:off x="2719162" y="73377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1" name="5-конечная звезда 120"/>
            <p:cNvSpPr>
              <a:spLocks noChangeAspect="1"/>
            </p:cNvSpPr>
            <p:nvPr/>
          </p:nvSpPr>
          <p:spPr>
            <a:xfrm>
              <a:off x="2845009" y="111526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2" name="5-конечная звезда 121"/>
            <p:cNvSpPr>
              <a:spLocks noChangeAspect="1"/>
            </p:cNvSpPr>
            <p:nvPr/>
          </p:nvSpPr>
          <p:spPr>
            <a:xfrm>
              <a:off x="2582115" y="83422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3" name="5-конечная звезда 122"/>
            <p:cNvSpPr>
              <a:spLocks noChangeAspect="1"/>
            </p:cNvSpPr>
            <p:nvPr/>
          </p:nvSpPr>
          <p:spPr>
            <a:xfrm>
              <a:off x="2915725" y="134700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4" name="5-конечная звезда 123"/>
            <p:cNvSpPr>
              <a:spLocks noChangeAspect="1"/>
            </p:cNvSpPr>
            <p:nvPr/>
          </p:nvSpPr>
          <p:spPr>
            <a:xfrm>
              <a:off x="2769249" y="124697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5" name="5-конечная звезда 124"/>
            <p:cNvSpPr>
              <a:spLocks noChangeAspect="1"/>
            </p:cNvSpPr>
            <p:nvPr/>
          </p:nvSpPr>
          <p:spPr>
            <a:xfrm>
              <a:off x="3144941" y="62229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6" name="5-конечная звезда 125"/>
            <p:cNvSpPr>
              <a:spLocks noChangeAspect="1"/>
            </p:cNvSpPr>
            <p:nvPr/>
          </p:nvSpPr>
          <p:spPr>
            <a:xfrm>
              <a:off x="2855976" y="93915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7" name="5-конечная звезда 126"/>
            <p:cNvSpPr>
              <a:spLocks noChangeAspect="1"/>
            </p:cNvSpPr>
            <p:nvPr/>
          </p:nvSpPr>
          <p:spPr>
            <a:xfrm>
              <a:off x="2987147" y="87157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5-конечная звезда 127"/>
            <p:cNvSpPr>
              <a:spLocks noChangeAspect="1"/>
            </p:cNvSpPr>
            <p:nvPr/>
          </p:nvSpPr>
          <p:spPr>
            <a:xfrm>
              <a:off x="3206431" y="125277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5-конечная звезда 128"/>
            <p:cNvSpPr>
              <a:spLocks noChangeAspect="1"/>
            </p:cNvSpPr>
            <p:nvPr/>
          </p:nvSpPr>
          <p:spPr>
            <a:xfrm>
              <a:off x="2585641" y="62557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5-конечная звезда 129"/>
            <p:cNvSpPr>
              <a:spLocks noChangeAspect="1"/>
            </p:cNvSpPr>
            <p:nvPr/>
          </p:nvSpPr>
          <p:spPr>
            <a:xfrm>
              <a:off x="2919080" y="55897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1" name="5-конечная звезда 130"/>
            <p:cNvSpPr>
              <a:spLocks noChangeAspect="1"/>
            </p:cNvSpPr>
            <p:nvPr/>
          </p:nvSpPr>
          <p:spPr>
            <a:xfrm>
              <a:off x="3070655" y="98166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2" name="5-конечная звезда 131"/>
            <p:cNvSpPr>
              <a:spLocks noChangeAspect="1"/>
            </p:cNvSpPr>
            <p:nvPr/>
          </p:nvSpPr>
          <p:spPr>
            <a:xfrm>
              <a:off x="3237473" y="74940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3" name="5-конечная звезда 132"/>
            <p:cNvSpPr>
              <a:spLocks noChangeAspect="1"/>
            </p:cNvSpPr>
            <p:nvPr/>
          </p:nvSpPr>
          <p:spPr>
            <a:xfrm>
              <a:off x="1619672" y="323469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4" name="5-конечная звезда 133"/>
            <p:cNvSpPr>
              <a:spLocks noChangeAspect="1"/>
            </p:cNvSpPr>
            <p:nvPr/>
          </p:nvSpPr>
          <p:spPr>
            <a:xfrm>
              <a:off x="2582114" y="383427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5" name="5-конечная звезда 134"/>
            <p:cNvSpPr>
              <a:spLocks noChangeAspect="1"/>
            </p:cNvSpPr>
            <p:nvPr/>
          </p:nvSpPr>
          <p:spPr>
            <a:xfrm>
              <a:off x="2521953" y="404018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6" name="5-конечная звезда 135"/>
            <p:cNvSpPr>
              <a:spLocks noChangeAspect="1"/>
            </p:cNvSpPr>
            <p:nvPr/>
          </p:nvSpPr>
          <p:spPr>
            <a:xfrm>
              <a:off x="2048886" y="314418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7" name="5-конечная звезда 136"/>
            <p:cNvSpPr>
              <a:spLocks noChangeAspect="1"/>
            </p:cNvSpPr>
            <p:nvPr/>
          </p:nvSpPr>
          <p:spPr>
            <a:xfrm>
              <a:off x="2033701" y="362400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8" name="5-конечная звезда 137"/>
            <p:cNvSpPr>
              <a:spLocks noChangeAspect="1"/>
            </p:cNvSpPr>
            <p:nvPr/>
          </p:nvSpPr>
          <p:spPr>
            <a:xfrm>
              <a:off x="2141514" y="399986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9" name="5-конечная звезда 138"/>
            <p:cNvSpPr>
              <a:spLocks noChangeAspect="1"/>
            </p:cNvSpPr>
            <p:nvPr/>
          </p:nvSpPr>
          <p:spPr>
            <a:xfrm>
              <a:off x="2987207" y="397274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0" name="5-конечная звезда 139"/>
            <p:cNvSpPr>
              <a:spLocks noChangeAspect="1"/>
            </p:cNvSpPr>
            <p:nvPr/>
          </p:nvSpPr>
          <p:spPr>
            <a:xfrm>
              <a:off x="1837283" y="378291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1" name="5-конечная звезда 140"/>
            <p:cNvSpPr>
              <a:spLocks noChangeAspect="1"/>
            </p:cNvSpPr>
            <p:nvPr/>
          </p:nvSpPr>
          <p:spPr>
            <a:xfrm>
              <a:off x="2269585" y="393053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2" name="5-конечная звезда 141"/>
            <p:cNvSpPr>
              <a:spLocks noChangeAspect="1"/>
            </p:cNvSpPr>
            <p:nvPr/>
          </p:nvSpPr>
          <p:spPr>
            <a:xfrm>
              <a:off x="2225922" y="385532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3" name="5-конечная звезда 142"/>
            <p:cNvSpPr>
              <a:spLocks noChangeAspect="1"/>
            </p:cNvSpPr>
            <p:nvPr/>
          </p:nvSpPr>
          <p:spPr>
            <a:xfrm>
              <a:off x="1886030" y="354540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4" name="5-конечная звезда 143"/>
            <p:cNvSpPr>
              <a:spLocks noChangeAspect="1"/>
            </p:cNvSpPr>
            <p:nvPr/>
          </p:nvSpPr>
          <p:spPr>
            <a:xfrm>
              <a:off x="2362797" y="402461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5" name="5-конечная звезда 144"/>
            <p:cNvSpPr>
              <a:spLocks noChangeAspect="1"/>
            </p:cNvSpPr>
            <p:nvPr/>
          </p:nvSpPr>
          <p:spPr>
            <a:xfrm>
              <a:off x="2182759" y="326805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6" name="5-конечная звезда 145"/>
            <p:cNvSpPr>
              <a:spLocks noChangeAspect="1"/>
            </p:cNvSpPr>
            <p:nvPr/>
          </p:nvSpPr>
          <p:spPr>
            <a:xfrm>
              <a:off x="1798825" y="361732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7" name="5-конечная звезда 146"/>
            <p:cNvSpPr>
              <a:spLocks noChangeAspect="1"/>
            </p:cNvSpPr>
            <p:nvPr/>
          </p:nvSpPr>
          <p:spPr>
            <a:xfrm>
              <a:off x="2341549" y="378927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8" name="5-конечная звезда 147"/>
            <p:cNvSpPr>
              <a:spLocks noChangeAspect="1"/>
            </p:cNvSpPr>
            <p:nvPr/>
          </p:nvSpPr>
          <p:spPr>
            <a:xfrm>
              <a:off x="2420741" y="374784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9" name="5-конечная звезда 148"/>
            <p:cNvSpPr>
              <a:spLocks noChangeAspect="1"/>
            </p:cNvSpPr>
            <p:nvPr/>
          </p:nvSpPr>
          <p:spPr>
            <a:xfrm>
              <a:off x="2385377" y="363348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0" name="5-конечная звезда 149"/>
            <p:cNvSpPr>
              <a:spLocks noChangeAspect="1"/>
            </p:cNvSpPr>
            <p:nvPr/>
          </p:nvSpPr>
          <p:spPr>
            <a:xfrm>
              <a:off x="1897663" y="395293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1" name="5-конечная звезда 150"/>
            <p:cNvSpPr>
              <a:spLocks noChangeAspect="1"/>
            </p:cNvSpPr>
            <p:nvPr/>
          </p:nvSpPr>
          <p:spPr>
            <a:xfrm>
              <a:off x="2190319" y="356184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2" name="5-конечная звезда 151"/>
            <p:cNvSpPr>
              <a:spLocks noChangeAspect="1"/>
            </p:cNvSpPr>
            <p:nvPr/>
          </p:nvSpPr>
          <p:spPr>
            <a:xfrm>
              <a:off x="1691680" y="371220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3" name="5-конечная звезда 152"/>
            <p:cNvSpPr>
              <a:spLocks noChangeAspect="1"/>
            </p:cNvSpPr>
            <p:nvPr/>
          </p:nvSpPr>
          <p:spPr>
            <a:xfrm>
              <a:off x="2329794" y="371332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4" name="5-конечная звезда 153"/>
            <p:cNvSpPr>
              <a:spLocks noChangeAspect="1"/>
            </p:cNvSpPr>
            <p:nvPr/>
          </p:nvSpPr>
          <p:spPr>
            <a:xfrm>
              <a:off x="2829855" y="394625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5" name="5-конечная звезда 154"/>
            <p:cNvSpPr>
              <a:spLocks noChangeAspect="1"/>
            </p:cNvSpPr>
            <p:nvPr/>
          </p:nvSpPr>
          <p:spPr>
            <a:xfrm>
              <a:off x="2908194" y="374668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6" name="5-конечная звезда 155"/>
            <p:cNvSpPr>
              <a:spLocks noChangeAspect="1"/>
            </p:cNvSpPr>
            <p:nvPr/>
          </p:nvSpPr>
          <p:spPr>
            <a:xfrm>
              <a:off x="3052687" y="381450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7" name="5-конечная звезда 156"/>
            <p:cNvSpPr>
              <a:spLocks noChangeAspect="1"/>
            </p:cNvSpPr>
            <p:nvPr/>
          </p:nvSpPr>
          <p:spPr>
            <a:xfrm>
              <a:off x="2829105" y="383130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8" name="5-конечная звезда 157"/>
            <p:cNvSpPr>
              <a:spLocks noChangeAspect="1"/>
            </p:cNvSpPr>
            <p:nvPr/>
          </p:nvSpPr>
          <p:spPr>
            <a:xfrm>
              <a:off x="2437386" y="400427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9" name="5-конечная звезда 158"/>
            <p:cNvSpPr>
              <a:spLocks noChangeAspect="1"/>
            </p:cNvSpPr>
            <p:nvPr/>
          </p:nvSpPr>
          <p:spPr>
            <a:xfrm>
              <a:off x="1993185" y="381855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0" name="5-конечная звезда 159"/>
            <p:cNvSpPr>
              <a:spLocks noChangeAspect="1"/>
            </p:cNvSpPr>
            <p:nvPr/>
          </p:nvSpPr>
          <p:spPr>
            <a:xfrm>
              <a:off x="2514924" y="236716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1" name="5-конечная звезда 160"/>
            <p:cNvSpPr>
              <a:spLocks noChangeAspect="1"/>
            </p:cNvSpPr>
            <p:nvPr/>
          </p:nvSpPr>
          <p:spPr>
            <a:xfrm>
              <a:off x="1480484" y="131202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2" name="5-конечная звезда 161"/>
            <p:cNvSpPr>
              <a:spLocks noChangeAspect="1"/>
            </p:cNvSpPr>
            <p:nvPr/>
          </p:nvSpPr>
          <p:spPr>
            <a:xfrm>
              <a:off x="1855914" y="88634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3" name="5-конечная звезда 162"/>
            <p:cNvSpPr>
              <a:spLocks noChangeAspect="1"/>
            </p:cNvSpPr>
            <p:nvPr/>
          </p:nvSpPr>
          <p:spPr>
            <a:xfrm>
              <a:off x="2449171" y="207902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4" name="5-конечная звезда 163"/>
            <p:cNvSpPr>
              <a:spLocks noChangeAspect="1"/>
            </p:cNvSpPr>
            <p:nvPr/>
          </p:nvSpPr>
          <p:spPr>
            <a:xfrm>
              <a:off x="1853162" y="148418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5" name="5-конечная звезда 164"/>
            <p:cNvSpPr>
              <a:spLocks noChangeAspect="1"/>
            </p:cNvSpPr>
            <p:nvPr/>
          </p:nvSpPr>
          <p:spPr>
            <a:xfrm>
              <a:off x="1601546" y="141327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6" name="5-конечная звезда 165"/>
            <p:cNvSpPr>
              <a:spLocks noChangeAspect="1"/>
            </p:cNvSpPr>
            <p:nvPr/>
          </p:nvSpPr>
          <p:spPr>
            <a:xfrm>
              <a:off x="1813695" y="161155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7" name="5-конечная звезда 166"/>
            <p:cNvSpPr>
              <a:spLocks noChangeAspect="1"/>
            </p:cNvSpPr>
            <p:nvPr/>
          </p:nvSpPr>
          <p:spPr>
            <a:xfrm>
              <a:off x="2049130" y="155026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8" name="5-конечная звезда 167"/>
            <p:cNvSpPr>
              <a:spLocks noChangeAspect="1"/>
            </p:cNvSpPr>
            <p:nvPr/>
          </p:nvSpPr>
          <p:spPr>
            <a:xfrm>
              <a:off x="2049278" y="190026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9" name="5-конечная звезда 168"/>
            <p:cNvSpPr>
              <a:spLocks noChangeAspect="1"/>
            </p:cNvSpPr>
            <p:nvPr/>
          </p:nvSpPr>
          <p:spPr>
            <a:xfrm>
              <a:off x="1308373" y="131944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0" name="5-конечная звезда 169"/>
            <p:cNvSpPr>
              <a:spLocks noChangeAspect="1"/>
            </p:cNvSpPr>
            <p:nvPr/>
          </p:nvSpPr>
          <p:spPr>
            <a:xfrm>
              <a:off x="1672262" y="151598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1" name="5-конечная звезда 170"/>
            <p:cNvSpPr>
              <a:spLocks noChangeAspect="1"/>
            </p:cNvSpPr>
            <p:nvPr/>
          </p:nvSpPr>
          <p:spPr>
            <a:xfrm>
              <a:off x="1621917" y="160765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2" name="5-конечная звезда 171"/>
            <p:cNvSpPr>
              <a:spLocks noChangeAspect="1"/>
            </p:cNvSpPr>
            <p:nvPr/>
          </p:nvSpPr>
          <p:spPr>
            <a:xfrm>
              <a:off x="1767110" y="171240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3" name="5-конечная звезда 172"/>
            <p:cNvSpPr>
              <a:spLocks noChangeAspect="1"/>
            </p:cNvSpPr>
            <p:nvPr/>
          </p:nvSpPr>
          <p:spPr>
            <a:xfrm>
              <a:off x="1509689" y="157229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4" name="5-конечная звезда 173"/>
            <p:cNvSpPr>
              <a:spLocks noChangeAspect="1"/>
            </p:cNvSpPr>
            <p:nvPr/>
          </p:nvSpPr>
          <p:spPr>
            <a:xfrm>
              <a:off x="1583821" y="176231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5" name="5-конечная звезда 174"/>
            <p:cNvSpPr>
              <a:spLocks noChangeAspect="1"/>
            </p:cNvSpPr>
            <p:nvPr/>
          </p:nvSpPr>
          <p:spPr>
            <a:xfrm>
              <a:off x="1799525" y="183056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6" name="5-конечная звезда 175"/>
            <p:cNvSpPr>
              <a:spLocks noChangeAspect="1"/>
            </p:cNvSpPr>
            <p:nvPr/>
          </p:nvSpPr>
          <p:spPr>
            <a:xfrm>
              <a:off x="1799525" y="194668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7" name="5-конечная звезда 176"/>
            <p:cNvSpPr>
              <a:spLocks noChangeAspect="1"/>
            </p:cNvSpPr>
            <p:nvPr/>
          </p:nvSpPr>
          <p:spPr>
            <a:xfrm>
              <a:off x="1496236" y="145915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8" name="5-конечная звезда 177"/>
            <p:cNvSpPr>
              <a:spLocks noChangeAspect="1"/>
            </p:cNvSpPr>
            <p:nvPr/>
          </p:nvSpPr>
          <p:spPr>
            <a:xfrm>
              <a:off x="1513105" y="117584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9" name="5-конечная звезда 178"/>
            <p:cNvSpPr>
              <a:spLocks noChangeAspect="1"/>
            </p:cNvSpPr>
            <p:nvPr/>
          </p:nvSpPr>
          <p:spPr>
            <a:xfrm>
              <a:off x="1409768" y="150201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0" name="5-конечная звезда 179"/>
            <p:cNvSpPr>
              <a:spLocks noChangeAspect="1"/>
            </p:cNvSpPr>
            <p:nvPr/>
          </p:nvSpPr>
          <p:spPr>
            <a:xfrm>
              <a:off x="1661035" y="123359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1" name="5-конечная звезда 180"/>
            <p:cNvSpPr>
              <a:spLocks noChangeAspect="1"/>
            </p:cNvSpPr>
            <p:nvPr/>
          </p:nvSpPr>
          <p:spPr>
            <a:xfrm>
              <a:off x="1238847" y="147735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2" name="5-конечная звезда 181"/>
            <p:cNvSpPr>
              <a:spLocks noChangeAspect="1"/>
            </p:cNvSpPr>
            <p:nvPr/>
          </p:nvSpPr>
          <p:spPr>
            <a:xfrm>
              <a:off x="2048066" y="169170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3" name="5-конечная звезда 182"/>
            <p:cNvSpPr>
              <a:spLocks noChangeAspect="1"/>
            </p:cNvSpPr>
            <p:nvPr/>
          </p:nvSpPr>
          <p:spPr>
            <a:xfrm>
              <a:off x="1977349" y="165084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4" name="5-конечная звезда 183"/>
            <p:cNvSpPr>
              <a:spLocks noChangeAspect="1"/>
            </p:cNvSpPr>
            <p:nvPr/>
          </p:nvSpPr>
          <p:spPr>
            <a:xfrm>
              <a:off x="1957007" y="184265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5" name="5-конечная звезда 184"/>
            <p:cNvSpPr>
              <a:spLocks noChangeAspect="1"/>
            </p:cNvSpPr>
            <p:nvPr/>
          </p:nvSpPr>
          <p:spPr>
            <a:xfrm>
              <a:off x="1357886" y="167222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6" name="5-конечная звезда 185"/>
            <p:cNvSpPr>
              <a:spLocks noChangeAspect="1"/>
            </p:cNvSpPr>
            <p:nvPr/>
          </p:nvSpPr>
          <p:spPr>
            <a:xfrm>
              <a:off x="1782154" y="154684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7" name="5-конечная звезда 186"/>
            <p:cNvSpPr>
              <a:spLocks noChangeAspect="1"/>
            </p:cNvSpPr>
            <p:nvPr/>
          </p:nvSpPr>
          <p:spPr>
            <a:xfrm>
              <a:off x="1672262" y="185198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8" name="5-конечная звезда 187"/>
            <p:cNvSpPr>
              <a:spLocks noChangeAspect="1"/>
            </p:cNvSpPr>
            <p:nvPr/>
          </p:nvSpPr>
          <p:spPr>
            <a:xfrm>
              <a:off x="2485484" y="223167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9" name="5-конечная звезда 188"/>
            <p:cNvSpPr>
              <a:spLocks noChangeAspect="1"/>
            </p:cNvSpPr>
            <p:nvPr/>
          </p:nvSpPr>
          <p:spPr>
            <a:xfrm>
              <a:off x="2307477" y="218303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0" name="5-конечная звезда 189"/>
            <p:cNvSpPr>
              <a:spLocks noChangeAspect="1"/>
            </p:cNvSpPr>
            <p:nvPr/>
          </p:nvSpPr>
          <p:spPr>
            <a:xfrm>
              <a:off x="2401121" y="200927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1" name="5-конечная звезда 190"/>
            <p:cNvSpPr>
              <a:spLocks noChangeAspect="1"/>
            </p:cNvSpPr>
            <p:nvPr/>
          </p:nvSpPr>
          <p:spPr>
            <a:xfrm>
              <a:off x="3678017" y="345305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2" name="5-конечная звезда 191"/>
            <p:cNvSpPr>
              <a:spLocks noChangeAspect="1"/>
            </p:cNvSpPr>
            <p:nvPr/>
          </p:nvSpPr>
          <p:spPr>
            <a:xfrm>
              <a:off x="2999891" y="386626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3" name="5-конечная звезда 192"/>
            <p:cNvSpPr>
              <a:spLocks noChangeAspect="1"/>
            </p:cNvSpPr>
            <p:nvPr/>
          </p:nvSpPr>
          <p:spPr>
            <a:xfrm>
              <a:off x="2485088" y="385710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4" name="5-конечная звезда 193"/>
            <p:cNvSpPr>
              <a:spLocks noChangeAspect="1"/>
            </p:cNvSpPr>
            <p:nvPr/>
          </p:nvSpPr>
          <p:spPr>
            <a:xfrm>
              <a:off x="2289247" y="354661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5" name="5-конечная звезда 194"/>
            <p:cNvSpPr>
              <a:spLocks noChangeAspect="1"/>
            </p:cNvSpPr>
            <p:nvPr/>
          </p:nvSpPr>
          <p:spPr>
            <a:xfrm>
              <a:off x="2397060" y="392247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6" name="5-конечная звезда 195"/>
            <p:cNvSpPr>
              <a:spLocks noChangeAspect="1"/>
            </p:cNvSpPr>
            <p:nvPr/>
          </p:nvSpPr>
          <p:spPr>
            <a:xfrm>
              <a:off x="3218958" y="406871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7" name="5-конечная звезда 196"/>
            <p:cNvSpPr>
              <a:spLocks noChangeAspect="1"/>
            </p:cNvSpPr>
            <p:nvPr/>
          </p:nvSpPr>
          <p:spPr>
            <a:xfrm>
              <a:off x="2092829" y="370552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8" name="5-конечная звезда 197"/>
            <p:cNvSpPr>
              <a:spLocks noChangeAspect="1"/>
            </p:cNvSpPr>
            <p:nvPr/>
          </p:nvSpPr>
          <p:spPr>
            <a:xfrm>
              <a:off x="2705671" y="381450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9" name="5-конечная звезда 198"/>
            <p:cNvSpPr>
              <a:spLocks noChangeAspect="1"/>
            </p:cNvSpPr>
            <p:nvPr/>
          </p:nvSpPr>
          <p:spPr>
            <a:xfrm>
              <a:off x="2481468" y="377793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0" name="5-конечная звезда 199"/>
            <p:cNvSpPr>
              <a:spLocks noChangeAspect="1"/>
            </p:cNvSpPr>
            <p:nvPr/>
          </p:nvSpPr>
          <p:spPr>
            <a:xfrm>
              <a:off x="2049278" y="389967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1" name="5-конечная звезда 200"/>
            <p:cNvSpPr>
              <a:spLocks noChangeAspect="1"/>
            </p:cNvSpPr>
            <p:nvPr/>
          </p:nvSpPr>
          <p:spPr>
            <a:xfrm>
              <a:off x="2489581" y="392247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2" name="5-конечная звезда 201"/>
            <p:cNvSpPr>
              <a:spLocks noChangeAspect="1"/>
            </p:cNvSpPr>
            <p:nvPr/>
          </p:nvSpPr>
          <p:spPr>
            <a:xfrm>
              <a:off x="1993184" y="354373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3" name="5-конечная звезда 202"/>
            <p:cNvSpPr>
              <a:spLocks noChangeAspect="1"/>
            </p:cNvSpPr>
            <p:nvPr/>
          </p:nvSpPr>
          <p:spPr>
            <a:xfrm>
              <a:off x="2497251" y="364579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4" name="5-конечная звезда 203"/>
            <p:cNvSpPr>
              <a:spLocks noChangeAspect="1"/>
            </p:cNvSpPr>
            <p:nvPr/>
          </p:nvSpPr>
          <p:spPr>
            <a:xfrm>
              <a:off x="2599626" y="376040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5" name="5-конечная звезда 204"/>
            <p:cNvSpPr>
              <a:spLocks noChangeAspect="1"/>
            </p:cNvSpPr>
            <p:nvPr/>
          </p:nvSpPr>
          <p:spPr>
            <a:xfrm>
              <a:off x="2843064" y="370552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6" name="5-конечная звезда 205"/>
            <p:cNvSpPr>
              <a:spLocks noChangeAspect="1"/>
            </p:cNvSpPr>
            <p:nvPr/>
          </p:nvSpPr>
          <p:spPr>
            <a:xfrm>
              <a:off x="2183003" y="390474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7" name="5-конечная звезда 206"/>
            <p:cNvSpPr>
              <a:spLocks noChangeAspect="1"/>
            </p:cNvSpPr>
            <p:nvPr/>
          </p:nvSpPr>
          <p:spPr>
            <a:xfrm>
              <a:off x="2445865" y="348445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8" name="5-конечная звезда 207"/>
            <p:cNvSpPr>
              <a:spLocks noChangeAspect="1"/>
            </p:cNvSpPr>
            <p:nvPr/>
          </p:nvSpPr>
          <p:spPr>
            <a:xfrm>
              <a:off x="1911623" y="372833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9" name="5-конечная звезда 208"/>
            <p:cNvSpPr>
              <a:spLocks noChangeAspect="1"/>
            </p:cNvSpPr>
            <p:nvPr/>
          </p:nvSpPr>
          <p:spPr>
            <a:xfrm>
              <a:off x="2660848" y="363344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0" name="5-конечная звезда 209"/>
            <p:cNvSpPr>
              <a:spLocks noChangeAspect="1"/>
            </p:cNvSpPr>
            <p:nvPr/>
          </p:nvSpPr>
          <p:spPr>
            <a:xfrm>
              <a:off x="3095948" y="401793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1" name="5-конечная звезда 210"/>
            <p:cNvSpPr>
              <a:spLocks noChangeAspect="1"/>
            </p:cNvSpPr>
            <p:nvPr/>
          </p:nvSpPr>
          <p:spPr>
            <a:xfrm>
              <a:off x="3000454" y="406772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2" name="5-конечная звезда 211"/>
            <p:cNvSpPr>
              <a:spLocks noChangeAspect="1"/>
            </p:cNvSpPr>
            <p:nvPr/>
          </p:nvSpPr>
          <p:spPr>
            <a:xfrm>
              <a:off x="2582113" y="394960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3" name="5-конечная звезда 212"/>
            <p:cNvSpPr>
              <a:spLocks noChangeAspect="1"/>
            </p:cNvSpPr>
            <p:nvPr/>
          </p:nvSpPr>
          <p:spPr>
            <a:xfrm>
              <a:off x="2248731" y="374116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4" name="5-конечная звезда 213"/>
            <p:cNvSpPr>
              <a:spLocks noChangeAspect="1"/>
            </p:cNvSpPr>
            <p:nvPr/>
          </p:nvSpPr>
          <p:spPr>
            <a:xfrm>
              <a:off x="2956328" y="383536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5" name="5-конечная звезда 214"/>
            <p:cNvSpPr>
              <a:spLocks noChangeAspect="1"/>
            </p:cNvSpPr>
            <p:nvPr/>
          </p:nvSpPr>
          <p:spPr>
            <a:xfrm>
              <a:off x="2735477" y="400591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6" name="5-конечная звезда 215"/>
            <p:cNvSpPr>
              <a:spLocks noChangeAspect="1"/>
            </p:cNvSpPr>
            <p:nvPr/>
          </p:nvSpPr>
          <p:spPr>
            <a:xfrm>
              <a:off x="2929737" y="393868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7" name="5-конечная звезда 216"/>
            <p:cNvSpPr>
              <a:spLocks noChangeAspect="1"/>
            </p:cNvSpPr>
            <p:nvPr/>
          </p:nvSpPr>
          <p:spPr>
            <a:xfrm>
              <a:off x="2697649" y="377496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8" name="5-конечная звезда 217"/>
            <p:cNvSpPr>
              <a:spLocks noChangeAspect="1"/>
            </p:cNvSpPr>
            <p:nvPr/>
          </p:nvSpPr>
          <p:spPr>
            <a:xfrm>
              <a:off x="2762873" y="370902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9" name="5-конечная звезда 218"/>
            <p:cNvSpPr>
              <a:spLocks noChangeAspect="1"/>
            </p:cNvSpPr>
            <p:nvPr/>
          </p:nvSpPr>
          <p:spPr>
            <a:xfrm>
              <a:off x="2868046" y="402335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0" name="5-конечная звезда 219"/>
            <p:cNvSpPr>
              <a:spLocks noChangeAspect="1"/>
            </p:cNvSpPr>
            <p:nvPr/>
          </p:nvSpPr>
          <p:spPr>
            <a:xfrm>
              <a:off x="2794496" y="407058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1" name="5-конечная звезда 220"/>
            <p:cNvSpPr>
              <a:spLocks noChangeAspect="1"/>
            </p:cNvSpPr>
            <p:nvPr/>
          </p:nvSpPr>
          <p:spPr>
            <a:xfrm>
              <a:off x="2110322" y="383793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2" name="5-конечная звезда 221"/>
            <p:cNvSpPr>
              <a:spLocks noChangeAspect="1"/>
            </p:cNvSpPr>
            <p:nvPr/>
          </p:nvSpPr>
          <p:spPr>
            <a:xfrm>
              <a:off x="2761996" y="388423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3" name="5-конечная звезда 222"/>
            <p:cNvSpPr>
              <a:spLocks noChangeAspect="1"/>
            </p:cNvSpPr>
            <p:nvPr/>
          </p:nvSpPr>
          <p:spPr>
            <a:xfrm>
              <a:off x="2673968" y="394960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4" name="5-конечная звезда 223"/>
            <p:cNvSpPr>
              <a:spLocks noChangeAspect="1"/>
            </p:cNvSpPr>
            <p:nvPr/>
          </p:nvSpPr>
          <p:spPr>
            <a:xfrm>
              <a:off x="3129188" y="390332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5" name="5-конечная звезда 224"/>
            <p:cNvSpPr>
              <a:spLocks noChangeAspect="1"/>
            </p:cNvSpPr>
            <p:nvPr/>
          </p:nvSpPr>
          <p:spPr>
            <a:xfrm>
              <a:off x="2177314" y="372861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6" name="5-конечная звезда 225"/>
            <p:cNvSpPr>
              <a:spLocks noChangeAspect="1"/>
            </p:cNvSpPr>
            <p:nvPr/>
          </p:nvSpPr>
          <p:spPr>
            <a:xfrm>
              <a:off x="2659473" y="404592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7" name="5-конечная звезда 226"/>
            <p:cNvSpPr>
              <a:spLocks noChangeAspect="1"/>
            </p:cNvSpPr>
            <p:nvPr/>
          </p:nvSpPr>
          <p:spPr>
            <a:xfrm>
              <a:off x="3150386" y="378639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8" name="5-конечная звезда 227"/>
            <p:cNvSpPr>
              <a:spLocks noChangeAspect="1"/>
            </p:cNvSpPr>
            <p:nvPr/>
          </p:nvSpPr>
          <p:spPr>
            <a:xfrm>
              <a:off x="3131398" y="408865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9" name="5-конечная звезда 228"/>
            <p:cNvSpPr>
              <a:spLocks noChangeAspect="1"/>
            </p:cNvSpPr>
            <p:nvPr/>
          </p:nvSpPr>
          <p:spPr>
            <a:xfrm>
              <a:off x="3887248" y="65242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0" name="5-конечная звезда 229"/>
            <p:cNvSpPr>
              <a:spLocks noChangeAspect="1"/>
            </p:cNvSpPr>
            <p:nvPr/>
          </p:nvSpPr>
          <p:spPr>
            <a:xfrm>
              <a:off x="3665712" y="61096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1" name="5-конечная звезда 230"/>
            <p:cNvSpPr>
              <a:spLocks noChangeAspect="1"/>
            </p:cNvSpPr>
            <p:nvPr/>
          </p:nvSpPr>
          <p:spPr>
            <a:xfrm>
              <a:off x="3738598" y="91683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2" name="5-конечная звезда 231"/>
            <p:cNvSpPr>
              <a:spLocks noChangeAspect="1"/>
            </p:cNvSpPr>
            <p:nvPr/>
          </p:nvSpPr>
          <p:spPr>
            <a:xfrm>
              <a:off x="3635805" y="100068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3" name="5-конечная звезда 232"/>
            <p:cNvSpPr>
              <a:spLocks noChangeAspect="1"/>
            </p:cNvSpPr>
            <p:nvPr/>
          </p:nvSpPr>
          <p:spPr>
            <a:xfrm>
              <a:off x="3646771" y="74106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4" name="5-конечная звезда 233"/>
            <p:cNvSpPr>
              <a:spLocks noChangeAspect="1"/>
            </p:cNvSpPr>
            <p:nvPr/>
          </p:nvSpPr>
          <p:spPr>
            <a:xfrm>
              <a:off x="3533244" y="90693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5" name="5-конечная звезда 234"/>
            <p:cNvSpPr>
              <a:spLocks noChangeAspect="1"/>
            </p:cNvSpPr>
            <p:nvPr/>
          </p:nvSpPr>
          <p:spPr>
            <a:xfrm>
              <a:off x="3717489" y="112986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6" name="5-конечная звезда 235"/>
            <p:cNvSpPr>
              <a:spLocks noChangeAspect="1"/>
            </p:cNvSpPr>
            <p:nvPr/>
          </p:nvSpPr>
          <p:spPr>
            <a:xfrm>
              <a:off x="3560045" y="113239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7" name="5-конечная звезда 236"/>
            <p:cNvSpPr>
              <a:spLocks noChangeAspect="1"/>
            </p:cNvSpPr>
            <p:nvPr/>
          </p:nvSpPr>
          <p:spPr>
            <a:xfrm>
              <a:off x="3167169" y="115214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8" name="5-конечная звезда 237"/>
            <p:cNvSpPr>
              <a:spLocks noChangeAspect="1"/>
            </p:cNvSpPr>
            <p:nvPr/>
          </p:nvSpPr>
          <p:spPr>
            <a:xfrm>
              <a:off x="3403370" y="129935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9" name="5-конечная звезда 238"/>
            <p:cNvSpPr>
              <a:spLocks noChangeAspect="1"/>
            </p:cNvSpPr>
            <p:nvPr/>
          </p:nvSpPr>
          <p:spPr>
            <a:xfrm>
              <a:off x="3517624" y="1465766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0" name="5-конечная звезда 239"/>
            <p:cNvSpPr>
              <a:spLocks noChangeAspect="1"/>
            </p:cNvSpPr>
            <p:nvPr/>
          </p:nvSpPr>
          <p:spPr>
            <a:xfrm>
              <a:off x="3308602" y="148065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1" name="5-конечная звезда 240"/>
            <p:cNvSpPr>
              <a:spLocks noChangeAspect="1"/>
            </p:cNvSpPr>
            <p:nvPr/>
          </p:nvSpPr>
          <p:spPr>
            <a:xfrm>
              <a:off x="3158732" y="127761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2" name="5-конечная звезда 241"/>
            <p:cNvSpPr>
              <a:spLocks noChangeAspect="1"/>
            </p:cNvSpPr>
            <p:nvPr/>
          </p:nvSpPr>
          <p:spPr>
            <a:xfrm>
              <a:off x="3768284" y="83034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3" name="5-конечная звезда 242"/>
            <p:cNvSpPr>
              <a:spLocks noChangeAspect="1"/>
            </p:cNvSpPr>
            <p:nvPr/>
          </p:nvSpPr>
          <p:spPr>
            <a:xfrm>
              <a:off x="3646772" y="82457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4" name="5-конечная звезда 243"/>
            <p:cNvSpPr>
              <a:spLocks noChangeAspect="1"/>
            </p:cNvSpPr>
            <p:nvPr/>
          </p:nvSpPr>
          <p:spPr>
            <a:xfrm>
              <a:off x="3777943" y="75699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5" name="5-конечная звезда 244"/>
            <p:cNvSpPr>
              <a:spLocks noChangeAspect="1"/>
            </p:cNvSpPr>
            <p:nvPr/>
          </p:nvSpPr>
          <p:spPr>
            <a:xfrm>
              <a:off x="3997227" y="113819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6" name="5-конечная звезда 245"/>
            <p:cNvSpPr>
              <a:spLocks noChangeAspect="1"/>
            </p:cNvSpPr>
            <p:nvPr/>
          </p:nvSpPr>
          <p:spPr>
            <a:xfrm>
              <a:off x="3991333" y="998345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7" name="5-конечная звезда 246"/>
            <p:cNvSpPr>
              <a:spLocks noChangeAspect="1"/>
            </p:cNvSpPr>
            <p:nvPr/>
          </p:nvSpPr>
          <p:spPr>
            <a:xfrm>
              <a:off x="3305886" y="1027081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8" name="5-конечная звезда 247"/>
            <p:cNvSpPr>
              <a:spLocks noChangeAspect="1"/>
            </p:cNvSpPr>
            <p:nvPr/>
          </p:nvSpPr>
          <p:spPr>
            <a:xfrm>
              <a:off x="3460043" y="158363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9" name="5-конечная звезда 248"/>
            <p:cNvSpPr>
              <a:spLocks noChangeAspect="1"/>
            </p:cNvSpPr>
            <p:nvPr/>
          </p:nvSpPr>
          <p:spPr>
            <a:xfrm>
              <a:off x="3865020" y="166316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0" name="5-конечная звезда 249"/>
            <p:cNvSpPr>
              <a:spLocks noChangeAspect="1"/>
            </p:cNvSpPr>
            <p:nvPr/>
          </p:nvSpPr>
          <p:spPr>
            <a:xfrm>
              <a:off x="3861451" y="867087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1" name="5-конечная звезда 250"/>
            <p:cNvSpPr>
              <a:spLocks noChangeAspect="1"/>
            </p:cNvSpPr>
            <p:nvPr/>
          </p:nvSpPr>
          <p:spPr>
            <a:xfrm>
              <a:off x="3659057" y="151367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2" name="5-конечная звезда 251"/>
            <p:cNvSpPr>
              <a:spLocks noChangeAspect="1"/>
            </p:cNvSpPr>
            <p:nvPr/>
          </p:nvSpPr>
          <p:spPr>
            <a:xfrm>
              <a:off x="3354331" y="82771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3" name="5-конечная звезда 252"/>
            <p:cNvSpPr>
              <a:spLocks noChangeAspect="1"/>
            </p:cNvSpPr>
            <p:nvPr/>
          </p:nvSpPr>
          <p:spPr>
            <a:xfrm>
              <a:off x="3940605" y="130548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4" name="5-конечная звезда 253"/>
            <p:cNvSpPr>
              <a:spLocks noChangeAspect="1"/>
            </p:cNvSpPr>
            <p:nvPr/>
          </p:nvSpPr>
          <p:spPr>
            <a:xfrm>
              <a:off x="3790735" y="110244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5" name="5-конечная звезда 254"/>
            <p:cNvSpPr>
              <a:spLocks noChangeAspect="1"/>
            </p:cNvSpPr>
            <p:nvPr/>
          </p:nvSpPr>
          <p:spPr>
            <a:xfrm>
              <a:off x="3728455" y="133850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6" name="5-конечная звезда 255"/>
            <p:cNvSpPr>
              <a:spLocks noChangeAspect="1"/>
            </p:cNvSpPr>
            <p:nvPr/>
          </p:nvSpPr>
          <p:spPr>
            <a:xfrm>
              <a:off x="3252335" y="160719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7" name="5-конечная звезда 256"/>
            <p:cNvSpPr>
              <a:spLocks noChangeAspect="1"/>
            </p:cNvSpPr>
            <p:nvPr/>
          </p:nvSpPr>
          <p:spPr>
            <a:xfrm>
              <a:off x="3171043" y="103411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8" name="5-конечная звезда 257"/>
            <p:cNvSpPr>
              <a:spLocks noChangeAspect="1"/>
            </p:cNvSpPr>
            <p:nvPr/>
          </p:nvSpPr>
          <p:spPr>
            <a:xfrm>
              <a:off x="3622489" y="670349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9" name="5-конечная звезда 258"/>
            <p:cNvSpPr>
              <a:spLocks noChangeAspect="1"/>
            </p:cNvSpPr>
            <p:nvPr/>
          </p:nvSpPr>
          <p:spPr>
            <a:xfrm>
              <a:off x="3500977" y="66457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0" name="5-конечная звезда 259"/>
            <p:cNvSpPr>
              <a:spLocks noChangeAspect="1"/>
            </p:cNvSpPr>
            <p:nvPr/>
          </p:nvSpPr>
          <p:spPr>
            <a:xfrm>
              <a:off x="3536335" y="77642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1" name="5-конечная звезда 260"/>
            <p:cNvSpPr>
              <a:spLocks noChangeAspect="1"/>
            </p:cNvSpPr>
            <p:nvPr/>
          </p:nvSpPr>
          <p:spPr>
            <a:xfrm>
              <a:off x="4071506" y="850983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2" name="5-конечная звезда 261"/>
            <p:cNvSpPr>
              <a:spLocks noChangeAspect="1"/>
            </p:cNvSpPr>
            <p:nvPr/>
          </p:nvSpPr>
          <p:spPr>
            <a:xfrm>
              <a:off x="4071505" y="991722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3" name="5-конечная звезда 262"/>
            <p:cNvSpPr>
              <a:spLocks noChangeAspect="1"/>
            </p:cNvSpPr>
            <p:nvPr/>
          </p:nvSpPr>
          <p:spPr>
            <a:xfrm>
              <a:off x="4047952" y="1148630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4" name="5-конечная звезда 263"/>
            <p:cNvSpPr>
              <a:spLocks noChangeAspect="1"/>
            </p:cNvSpPr>
            <p:nvPr/>
          </p:nvSpPr>
          <p:spPr>
            <a:xfrm>
              <a:off x="3918362" y="97565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5" name="5-конечная звезда 264"/>
            <p:cNvSpPr>
              <a:spLocks noChangeAspect="1"/>
            </p:cNvSpPr>
            <p:nvPr/>
          </p:nvSpPr>
          <p:spPr>
            <a:xfrm>
              <a:off x="2070330" y="74134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6" name="5-конечная звезда 265"/>
            <p:cNvSpPr>
              <a:spLocks noChangeAspect="1"/>
            </p:cNvSpPr>
            <p:nvPr/>
          </p:nvSpPr>
          <p:spPr>
            <a:xfrm>
              <a:off x="1862151" y="712164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7" name="5-конечная звезда 266"/>
            <p:cNvSpPr>
              <a:spLocks noChangeAspect="1"/>
            </p:cNvSpPr>
            <p:nvPr/>
          </p:nvSpPr>
          <p:spPr>
            <a:xfrm>
              <a:off x="3349155" y="4016648"/>
              <a:ext cx="70717" cy="70717"/>
            </a:xfrm>
            <a:prstGeom prst="star5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68" name="Прямая со стрелкой 267"/>
            <p:cNvCxnSpPr/>
            <p:nvPr/>
          </p:nvCxnSpPr>
          <p:spPr>
            <a:xfrm flipV="1">
              <a:off x="2342835" y="2573356"/>
              <a:ext cx="544823" cy="116997"/>
            </a:xfrm>
            <a:prstGeom prst="straightConnector1">
              <a:avLst/>
            </a:prstGeom>
            <a:ln w="1397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69" name="TextBox 268"/>
            <p:cNvSpPr txBox="1"/>
            <p:nvPr/>
          </p:nvSpPr>
          <p:spPr>
            <a:xfrm>
              <a:off x="1547664" y="2543598"/>
              <a:ext cx="87607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dirty="0" smtClean="0">
                  <a:solidFill>
                    <a:schemeClr val="bg1"/>
                  </a:solidFill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Солнце</a:t>
              </a:r>
              <a:endParaRPr lang="ru-RU" sz="1600" b="1" dirty="0">
                <a:solidFill>
                  <a:schemeClr val="bg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0" name="TextBox 269"/>
            <p:cNvSpPr txBox="1"/>
            <p:nvPr/>
          </p:nvSpPr>
          <p:spPr>
            <a:xfrm rot="2634863">
              <a:off x="1241089" y="2380840"/>
              <a:ext cx="286867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dirty="0" smtClean="0">
                  <a:solidFill>
                    <a:schemeClr val="bg1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Главная последовательность</a:t>
              </a:r>
              <a:endParaRPr lang="ru-RU" sz="1600" b="1" dirty="0"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1" name="TextBox 270"/>
            <p:cNvSpPr txBox="1"/>
            <p:nvPr/>
          </p:nvSpPr>
          <p:spPr>
            <a:xfrm>
              <a:off x="3197560" y="894990"/>
              <a:ext cx="10886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chemeClr val="bg1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Красные гиганты</a:t>
              </a:r>
              <a:endParaRPr lang="ru-RU" sz="1600" b="1" dirty="0"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2" name="TextBox 271"/>
            <p:cNvSpPr txBox="1"/>
            <p:nvPr/>
          </p:nvSpPr>
          <p:spPr>
            <a:xfrm>
              <a:off x="1331640" y="677337"/>
              <a:ext cx="15841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chemeClr val="bg1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Сверхгиганты</a:t>
              </a:r>
              <a:endParaRPr lang="ru-RU" sz="1600" b="1" dirty="0"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3" name="TextBox 272"/>
            <p:cNvSpPr txBox="1"/>
            <p:nvPr/>
          </p:nvSpPr>
          <p:spPr>
            <a:xfrm>
              <a:off x="1627848" y="3704904"/>
              <a:ext cx="17281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chemeClr val="bg1"/>
                  </a:solidFill>
                  <a:effectLst>
                    <a:glow rad="1016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Белые карлики</a:t>
              </a:r>
              <a:endParaRPr lang="ru-RU" sz="1600" b="1" dirty="0"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4" name="TextBox 273"/>
                <p:cNvSpPr txBox="1"/>
                <p:nvPr/>
              </p:nvSpPr>
              <p:spPr>
                <a:xfrm rot="16200000">
                  <a:off x="867825" y="4407164"/>
                  <a:ext cx="978152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1600" b="0" i="1" smtClean="0">
                            <a:latin typeface="Cambria Math"/>
                          </a:rPr>
                          <m:t>20000 К</m:t>
                        </m:r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274" name="TextBox 27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867825" y="4407164"/>
                  <a:ext cx="978152" cy="338554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l="-5455" t="-4348" r="-23636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5" name="TextBox 274"/>
                <p:cNvSpPr txBox="1"/>
                <p:nvPr/>
              </p:nvSpPr>
              <p:spPr>
                <a:xfrm rot="16200000">
                  <a:off x="3478701" y="4406400"/>
                  <a:ext cx="979200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1600" i="1" smtClean="0">
                            <a:latin typeface="Cambria Math"/>
                          </a:rPr>
                          <m:t>3</m:t>
                        </m:r>
                        <m:r>
                          <a:rPr lang="ru-RU" sz="1600" b="0" i="1" smtClean="0">
                            <a:latin typeface="Cambria Math"/>
                          </a:rPr>
                          <m:t>500 К</m:t>
                        </m:r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275" name="TextBox 27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3478701" y="4406400"/>
                  <a:ext cx="979200" cy="338554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 l="-5455" r="-23636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6" name="TextBox 275"/>
                <p:cNvSpPr txBox="1"/>
                <p:nvPr/>
              </p:nvSpPr>
              <p:spPr>
                <a:xfrm rot="16200000">
                  <a:off x="2956022" y="4406400"/>
                  <a:ext cx="979200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1600" b="0" i="1" smtClean="0">
                            <a:latin typeface="Cambria Math"/>
                          </a:rPr>
                          <m:t>5000 К</m:t>
                        </m:r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276" name="TextBox 27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2956022" y="4406400"/>
                  <a:ext cx="979200" cy="338554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 l="-5357" r="-21429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7" name="TextBox 276"/>
                <p:cNvSpPr txBox="1"/>
                <p:nvPr/>
              </p:nvSpPr>
              <p:spPr>
                <a:xfrm rot="16200000">
                  <a:off x="2546212" y="4406400"/>
                  <a:ext cx="979200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1600" b="0" i="1" smtClean="0">
                            <a:latin typeface="Cambria Math"/>
                          </a:rPr>
                          <m:t>6000 К</m:t>
                        </m:r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277" name="TextBox 27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2546212" y="4406400"/>
                  <a:ext cx="979200" cy="338554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 l="-5455" r="-23636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8" name="TextBox 277"/>
                <p:cNvSpPr txBox="1"/>
                <p:nvPr/>
              </p:nvSpPr>
              <p:spPr>
                <a:xfrm rot="16200000">
                  <a:off x="2079698" y="4406400"/>
                  <a:ext cx="979200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1600" b="0" i="1" smtClean="0">
                            <a:latin typeface="Cambria Math"/>
                          </a:rPr>
                          <m:t>8000 К</m:t>
                        </m:r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278" name="TextBox 27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2079698" y="4406400"/>
                  <a:ext cx="979200" cy="338554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 l="-5357" r="-21429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9" name="TextBox 278"/>
                <p:cNvSpPr txBox="1"/>
                <p:nvPr/>
              </p:nvSpPr>
              <p:spPr>
                <a:xfrm rot="16200000">
                  <a:off x="1603557" y="4406400"/>
                  <a:ext cx="979200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1600" b="0" i="1" smtClean="0">
                            <a:latin typeface="Cambria Math"/>
                          </a:rPr>
                          <m:t>10000 К</m:t>
                        </m:r>
                      </m:oMath>
                    </m:oMathPara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279" name="TextBox 27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1603557" y="4406400"/>
                  <a:ext cx="979200" cy="338554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 l="-5357" t="-4969" r="-21429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80" name="Прямоугольник 27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81" name="Группа 280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282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83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84" name="TextBox 283"/>
          <p:cNvSpPr txBox="1"/>
          <p:nvPr/>
        </p:nvSpPr>
        <p:spPr>
          <a:xfrm>
            <a:off x="4860032" y="123478"/>
            <a:ext cx="40324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Звезды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главной последовательности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это звезды, источником энергии которых является реакция термоядерного синтеза гелия из водорода. Для этих звезд: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5" name="TextBox 284"/>
              <p:cNvSpPr txBox="1"/>
              <p:nvPr/>
            </p:nvSpPr>
            <p:spPr>
              <a:xfrm>
                <a:off x="6102472" y="1200755"/>
                <a:ext cx="1511055" cy="6941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𝐿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с</m:t>
                          </m:r>
                        </m:sub>
                      </m:sSub>
                      <m:sSup>
                        <m:sSup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6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1600" b="0" i="1" smtClean="0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1600" b="0" i="1" smtClean="0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</a:rPr>
                                    <m:t>𝑀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sz="1600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b="0" i="1" smtClean="0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𝑀</m:t>
                                      </m:r>
                                    </m:e>
                                    <m:sub>
                                      <m:r>
                                        <a:rPr lang="ru-RU" sz="1600" i="1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с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3,9</m:t>
                          </m:r>
                        </m:sup>
                      </m:sSup>
                    </m:oMath>
                  </m:oMathPara>
                </a14:m>
                <a:endParaRPr lang="ru-RU" sz="16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85" name="TextBox 2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2472" y="1200755"/>
                <a:ext cx="1511055" cy="694164"/>
              </a:xfrm>
              <a:prstGeom prst="rect">
                <a:avLst/>
              </a:prstGeom>
              <a:blipFill rotWithShape="1">
                <a:blip r:embed="rId14"/>
                <a:stretch>
                  <a:fillRect r="-322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6" name="TextBox 285"/>
          <p:cNvSpPr txBox="1"/>
          <p:nvPr/>
        </p:nvSpPr>
        <p:spPr>
          <a:xfrm>
            <a:off x="4932363" y="1912124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Красные гиганты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звезды красного цвета, для которых верно следующее: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7" name="TextBox 286"/>
              <p:cNvSpPr txBox="1"/>
              <p:nvPr/>
            </p:nvSpPr>
            <p:spPr>
              <a:xfrm>
                <a:off x="5628318" y="2487272"/>
                <a:ext cx="249587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𝑅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~10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𝑅</m:t>
                          </m:r>
                        </m:e>
                        <m:sub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с</m:t>
                          </m:r>
                        </m:sub>
                      </m:sSub>
                      <m:r>
                        <a:rPr lang="ru-RU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;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𝐿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~</m:t>
                      </m:r>
                      <m:sSup>
                        <m:sSup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(10</m:t>
                          </m:r>
                        </m:e>
                        <m:sup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m:rPr>
                          <m:nor/>
                        </m:rPr>
                        <a:rPr lang="ru-RU" sz="16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m:t>—</m:t>
                      </m:r>
                      <m:sSup>
                        <m:sSupPr>
                          <m:ctrlPr>
                            <a:rPr lang="ru-RU" sz="1600" i="1" dirty="0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ru-RU" sz="1600" b="0" i="1" dirty="0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1600" b="0" i="1" dirty="0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  <m:t>3</m:t>
                          </m:r>
                        </m:sup>
                      </m:sSup>
                      <m:r>
                        <a:rPr lang="ru-RU" sz="1600" b="0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cs typeface="Times New Roman" pitchFamily="18" charset="0"/>
                        </a:rPr>
                        <m:t>)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с</m:t>
                          </m:r>
                        </m:sub>
                      </m:sSub>
                    </m:oMath>
                  </m:oMathPara>
                </a14:m>
                <a:endParaRPr lang="ru-RU" sz="16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87" name="TextBox 2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8318" y="2487272"/>
                <a:ext cx="2495876" cy="338554"/>
              </a:xfrm>
              <a:prstGeom prst="rect">
                <a:avLst/>
              </a:prstGeom>
              <a:blipFill rotWithShape="1">
                <a:blip r:embed="rId15"/>
                <a:stretch>
                  <a:fillRect t="-5357" r="-1707" b="-214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8" name="TextBox 287"/>
          <p:cNvSpPr txBox="1"/>
          <p:nvPr/>
        </p:nvSpPr>
        <p:spPr>
          <a:xfrm>
            <a:off x="4932363" y="2859782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Сверхгиганты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огромные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звезды, для которых верно следующее: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9" name="TextBox 288"/>
              <p:cNvSpPr txBox="1"/>
              <p:nvPr/>
            </p:nvSpPr>
            <p:spPr>
              <a:xfrm>
                <a:off x="5571411" y="3397836"/>
                <a:ext cx="2609689" cy="3413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𝑅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~100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𝑅</m:t>
                          </m:r>
                        </m:e>
                        <m:sub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с</m:t>
                          </m:r>
                        </m:sub>
                      </m:sSub>
                      <m:r>
                        <a:rPr lang="ru-RU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;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𝐿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~</m:t>
                      </m:r>
                      <m:sSup>
                        <m:sSup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(10</m:t>
                          </m:r>
                        </m:e>
                        <m:sup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4</m:t>
                          </m:r>
                        </m:sup>
                      </m:sSup>
                      <m:r>
                        <m:rPr>
                          <m:nor/>
                        </m:rPr>
                        <a:rPr lang="ru-RU" sz="16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m:t>—</m:t>
                      </m:r>
                      <m:sSup>
                        <m:sSupPr>
                          <m:ctrlPr>
                            <a:rPr lang="ru-RU" sz="1600" i="1" dirty="0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ru-RU" sz="1600" b="0" i="1" dirty="0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ru-RU" sz="1600" b="0" i="1" dirty="0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  <m:t>5</m:t>
                          </m:r>
                        </m:sup>
                      </m:sSup>
                      <m:r>
                        <a:rPr lang="ru-RU" sz="1600" b="0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cs typeface="Times New Roman" pitchFamily="18" charset="0"/>
                        </a:rPr>
                        <m:t>)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с</m:t>
                          </m:r>
                        </m:sub>
                      </m:sSub>
                    </m:oMath>
                  </m:oMathPara>
                </a14:m>
                <a:endParaRPr lang="ru-RU" sz="16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89" name="TextBox 2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1411" y="3397836"/>
                <a:ext cx="2609689" cy="341376"/>
              </a:xfrm>
              <a:prstGeom prst="rect">
                <a:avLst/>
              </a:prstGeom>
              <a:blipFill rotWithShape="1">
                <a:blip r:embed="rId16"/>
                <a:stretch>
                  <a:fillRect t="-3571" r="-1402" b="-2321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0" name="TextBox 289"/>
          <p:cNvSpPr txBox="1"/>
          <p:nvPr/>
        </p:nvSpPr>
        <p:spPr>
          <a:xfrm>
            <a:off x="4932363" y="3793043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Белые карлики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умершие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звезды, для которых верно следующее: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1" name="TextBox 290"/>
              <p:cNvSpPr txBox="1"/>
              <p:nvPr/>
            </p:nvSpPr>
            <p:spPr>
              <a:xfrm>
                <a:off x="5513899" y="4390614"/>
                <a:ext cx="2869375" cy="3413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𝑅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~</m:t>
                      </m:r>
                      <m:r>
                        <a:rPr lang="ru-RU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0,01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𝑅</m:t>
                          </m:r>
                        </m:e>
                        <m:sub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с</m:t>
                          </m:r>
                        </m:sub>
                      </m:sSub>
                      <m:r>
                        <a:rPr lang="ru-RU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;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𝐿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~</m:t>
                      </m:r>
                      <m:sSup>
                        <m:sSup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(10</m:t>
                          </m:r>
                        </m:e>
                        <m:sup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−4</m:t>
                          </m:r>
                        </m:sup>
                      </m:sSup>
                      <m:r>
                        <m:rPr>
                          <m:nor/>
                        </m:rPr>
                        <a:rPr lang="ru-RU" sz="16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m:t>—</m:t>
                      </m:r>
                      <m:sSup>
                        <m:sSupPr>
                          <m:ctrlPr>
                            <a:rPr lang="ru-RU" sz="1600" i="1" dirty="0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ru-RU" sz="1600" b="0" i="1" dirty="0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ru-RU" sz="1600" b="0" i="1" dirty="0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  <m:t>−5</m:t>
                          </m:r>
                        </m:sup>
                      </m:sSup>
                      <m:r>
                        <a:rPr lang="ru-RU" sz="1600" b="0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cs typeface="Times New Roman" pitchFamily="18" charset="0"/>
                        </a:rPr>
                        <m:t>)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ru-RU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с</m:t>
                          </m:r>
                        </m:sub>
                      </m:sSub>
                    </m:oMath>
                  </m:oMathPara>
                </a14:m>
                <a:endParaRPr lang="ru-RU" sz="16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91" name="TextBox 2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99" y="4390614"/>
                <a:ext cx="2869375" cy="341376"/>
              </a:xfrm>
              <a:prstGeom prst="rect">
                <a:avLst/>
              </a:prstGeom>
              <a:blipFill rotWithShape="1">
                <a:blip r:embed="rId17"/>
                <a:stretch>
                  <a:fillRect t="-3571" r="-1489" b="-2321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7171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</TotalTime>
  <Words>1654</Words>
  <Application>Microsoft Office PowerPoint</Application>
  <PresentationFormat>Экран (16:9)</PresentationFormat>
  <Paragraphs>192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Физическая природа звезд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CompEdu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Физическая природа звезд</dc:title>
  <dc:creator>User</dc:creator>
  <cp:lastModifiedBy>User</cp:lastModifiedBy>
  <cp:revision>61</cp:revision>
  <dcterms:created xsi:type="dcterms:W3CDTF">2014-11-13T11:29:10Z</dcterms:created>
  <dcterms:modified xsi:type="dcterms:W3CDTF">2014-11-27T11:22:48Z</dcterms:modified>
</cp:coreProperties>
</file>